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0"/>
  </p:notesMasterIdLst>
  <p:sldIdLst>
    <p:sldId id="257" r:id="rId5"/>
    <p:sldId id="4391" r:id="rId6"/>
    <p:sldId id="4392" r:id="rId7"/>
    <p:sldId id="260" r:id="rId8"/>
    <p:sldId id="4394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4" pos="347" userDrawn="1">
          <p15:clr>
            <a:srgbClr val="A4A3A4"/>
          </p15:clr>
        </p15:guide>
        <p15:guide id="5" orient="horz" pos="9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2346"/>
    <a:srgbClr val="00594C"/>
    <a:srgbClr val="512698"/>
    <a:srgbClr val="BF0078"/>
    <a:srgbClr val="00A7D6"/>
    <a:srgbClr val="0071B9"/>
    <a:srgbClr val="ABD2EB"/>
    <a:srgbClr val="0FA9D5"/>
    <a:srgbClr val="A8DB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 snapToGrid="0" snapToObjects="1">
      <p:cViewPr varScale="1">
        <p:scale>
          <a:sx n="64" d="100"/>
          <a:sy n="64" d="100"/>
        </p:scale>
        <p:origin x="724" y="40"/>
      </p:cViewPr>
      <p:guideLst>
        <p:guide pos="347"/>
        <p:guide orient="horz" pos="9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7" name="Shape 9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hape, rectangle&#10;&#10;Description automatically generated">
            <a:extLst>
              <a:ext uri="{FF2B5EF4-FFF2-40B4-BE49-F238E27FC236}">
                <a16:creationId xmlns:a16="http://schemas.microsoft.com/office/drawing/2014/main" id="{7AD3D043-96AF-44F4-9BC0-43517CF015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33" y="5080"/>
            <a:ext cx="12200733" cy="6864946"/>
          </a:xfrm>
          <a:prstGeom prst="rect">
            <a:avLst/>
          </a:prstGeom>
        </p:spPr>
      </p:pic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xfrm>
            <a:off x="838200" y="580912"/>
            <a:ext cx="9725809" cy="110977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9725809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rectangle&#10;&#10;Description automatically generated">
            <a:extLst>
              <a:ext uri="{FF2B5EF4-FFF2-40B4-BE49-F238E27FC236}">
                <a16:creationId xmlns:a16="http://schemas.microsoft.com/office/drawing/2014/main" id="{5708FEB4-8CE0-4943-9BB5-5AA17E5BE4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33" y="5080"/>
            <a:ext cx="12200733" cy="6864946"/>
          </a:xfrm>
          <a:prstGeom prst="rect">
            <a:avLst/>
          </a:prstGeom>
        </p:spPr>
      </p:pic>
      <p:sp>
        <p:nvSpPr>
          <p:cNvPr id="24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541986" y="606670"/>
            <a:ext cx="9725809" cy="589434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dirty="0"/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idx="1"/>
          </p:nvPr>
        </p:nvSpPr>
        <p:spPr>
          <a:xfrm>
            <a:off x="541986" y="1365161"/>
            <a:ext cx="9725809" cy="48375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7678568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3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dirty="0"/>
              <a:t>Title Text</a:t>
            </a:r>
          </a:p>
        </p:txBody>
      </p:sp>
      <p:sp>
        <p:nvSpPr>
          <p:cNvPr id="3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00594C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00594C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00594C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00594C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00594C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Text"/>
          <p:cNvSpPr txBox="1">
            <a:spLocks noGrp="1"/>
          </p:cNvSpPr>
          <p:nvPr>
            <p:ph type="title"/>
          </p:nvPr>
        </p:nvSpPr>
        <p:spPr>
          <a:xfrm>
            <a:off x="838200" y="580912"/>
            <a:ext cx="9725809" cy="110977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4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rectangle&#10;&#10;Description automatically generated">
            <a:extLst>
              <a:ext uri="{FF2B5EF4-FFF2-40B4-BE49-F238E27FC236}">
                <a16:creationId xmlns:a16="http://schemas.microsoft.com/office/drawing/2014/main" id="{0A0951FA-06C2-4417-8D48-1DDAEDD513F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33" y="5080"/>
            <a:ext cx="12200733" cy="6864946"/>
          </a:xfrm>
          <a:prstGeom prst="rect">
            <a:avLst/>
          </a:prstGeom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609600" y="592428"/>
            <a:ext cx="10972800" cy="1007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6653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1" r:id="rId3"/>
    <p:sldLayoutId id="2147483652" r:id="rId4"/>
    <p:sldLayoutId id="2147483653" r:id="rId5"/>
    <p:sldLayoutId id="2147483655" r:id="rId6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solidFill>
            <a:srgbClr val="00594C"/>
          </a:solidFill>
          <a:uFillTx/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None/>
        <a:tabLst/>
        <a:defRPr sz="1600" b="0" i="0" u="none" strike="noStrike" cap="none" spc="0" baseline="0">
          <a:solidFill>
            <a:srgbClr val="00594C"/>
          </a:solidFill>
          <a:uFillTx/>
          <a:latin typeface="Arial" panose="020B0604020202020204" pitchFamily="34" charset="0"/>
          <a:ea typeface="+mj-ea"/>
          <a:cs typeface="Arial" panose="020B0604020202020204" pitchFamily="34" charset="0"/>
          <a:sym typeface="Calibri"/>
        </a:defRPr>
      </a:lvl1pPr>
      <a:lvl2pPr marL="45720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None/>
        <a:tabLst/>
        <a:defRPr sz="1600" b="0" i="0" u="none" strike="noStrike" cap="none" spc="0" baseline="0">
          <a:solidFill>
            <a:srgbClr val="00594C"/>
          </a:solidFill>
          <a:uFillTx/>
          <a:latin typeface="Arial" panose="020B0604020202020204" pitchFamily="34" charset="0"/>
          <a:ea typeface="+mj-ea"/>
          <a:cs typeface="Arial" panose="020B0604020202020204" pitchFamily="34" charset="0"/>
          <a:sym typeface="Calibri"/>
        </a:defRPr>
      </a:lvl2pPr>
      <a:lvl3pPr marL="91440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None/>
        <a:tabLst/>
        <a:defRPr sz="1600" b="0" i="0" u="none" strike="noStrike" cap="none" spc="0" baseline="0">
          <a:solidFill>
            <a:srgbClr val="00594C"/>
          </a:solidFill>
          <a:uFillTx/>
          <a:latin typeface="Arial" panose="020B0604020202020204" pitchFamily="34" charset="0"/>
          <a:ea typeface="+mj-ea"/>
          <a:cs typeface="Arial" panose="020B0604020202020204" pitchFamily="34" charset="0"/>
          <a:sym typeface="Calibri"/>
        </a:defRPr>
      </a:lvl3pPr>
      <a:lvl4pPr marL="137160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None/>
        <a:tabLst/>
        <a:defRPr sz="1600" b="0" i="0" u="none" strike="noStrike" cap="none" spc="0" baseline="0">
          <a:solidFill>
            <a:srgbClr val="00594C"/>
          </a:solidFill>
          <a:uFillTx/>
          <a:latin typeface="Arial" panose="020B0604020202020204" pitchFamily="34" charset="0"/>
          <a:ea typeface="+mj-ea"/>
          <a:cs typeface="Arial" panose="020B0604020202020204" pitchFamily="34" charset="0"/>
          <a:sym typeface="Calibri"/>
        </a:defRPr>
      </a:lvl4pPr>
      <a:lvl5pPr marL="182880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None/>
        <a:tabLst/>
        <a:defRPr sz="1600" b="0" i="0" u="none" strike="noStrike" cap="none" spc="0" baseline="0">
          <a:solidFill>
            <a:srgbClr val="00594C"/>
          </a:solidFill>
          <a:uFillTx/>
          <a:latin typeface="Arial" panose="020B0604020202020204" pitchFamily="34" charset="0"/>
          <a:ea typeface="+mj-ea"/>
          <a:cs typeface="Arial" panose="020B0604020202020204" pitchFamily="34" charset="0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6F6ED3F-3495-CA48-80E2-13BCD207B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128" y="1561821"/>
            <a:ext cx="11092474" cy="352540"/>
          </a:xfrm>
        </p:spPr>
        <p:txBody>
          <a:bodyPr>
            <a:normAutofit fontScale="90000"/>
          </a:bodyPr>
          <a:lstStyle/>
          <a:p>
            <a:r>
              <a:rPr lang="en-GB" dirty="0"/>
              <a:t>Hints and tips: Crucial conversation lines to control COVID-19 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ADDB81-769F-9040-8521-E7F8ED786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6128" y="2240139"/>
            <a:ext cx="8390627" cy="4472715"/>
          </a:xfrm>
        </p:spPr>
        <p:txBody>
          <a:bodyPr lIns="45719" tIns="45720" rIns="45719" bIns="45720"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b="1" dirty="0"/>
              <a:t>Talking to colleagues about uncomfortable issues is often avoided because of the worry about offending someone we work closely with. Awkward conversations can require courage. If you can </a:t>
            </a:r>
            <a:endParaRPr lang="en-US" sz="11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b="1" dirty="0"/>
              <a:t>overcome nerves it can help to create a better outcome for everyone.  </a:t>
            </a:r>
            <a:endParaRPr lang="en-GB" sz="11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1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100" b="1" dirty="0"/>
              <a:t>Before beginning a courageous conversation, consider the following:   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100" dirty="0"/>
              <a:t>Is this an urgent safety situation that requires you to act swiftly? 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100" dirty="0"/>
              <a:t>What are the consequences if I do nothing? 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100" dirty="0"/>
              <a:t>Am I willing to accept these consequences?  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100" dirty="0"/>
              <a:t>If you are unable to speak up immediately, please find a way to flag your concerns as soon as possible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1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GB" b="1" dirty="0"/>
              <a:t>Keep in mind; 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100" b="1" dirty="0"/>
              <a:t>Why</a:t>
            </a:r>
            <a:r>
              <a:rPr lang="en-GB" sz="1100" dirty="0"/>
              <a:t> you want to have the conversation 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100" b="1" dirty="0"/>
              <a:t>What</a:t>
            </a:r>
            <a:r>
              <a:rPr lang="en-GB" sz="1100" dirty="0"/>
              <a:t> the issue is that you want to discuss 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100" b="1" dirty="0"/>
              <a:t>How</a:t>
            </a:r>
            <a:r>
              <a:rPr lang="en-GB" sz="1100" dirty="0"/>
              <a:t> this issue is affecting you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1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GB" b="1" dirty="0"/>
              <a:t>Role modelling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100" dirty="0"/>
              <a:t>Irrespective of your role in an organisation, it is likely that there will be times when you witness a colleague </a:t>
            </a:r>
            <a:br>
              <a:rPr lang="en-GB" sz="1100" dirty="0"/>
            </a:br>
            <a:r>
              <a:rPr lang="en-GB" sz="1100" dirty="0"/>
              <a:t>not complying with agreed best practice and this can be awkward to address. Nevertheless, it is important you do. 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1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GB" b="1" dirty="0"/>
              <a:t>A quick helpful framework is Concern Uncomfortable Safe (CUS) model: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100" dirty="0"/>
              <a:t>I am concerned (or can I clarify)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100" dirty="0"/>
              <a:t>I am uncomfortable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100" dirty="0"/>
              <a:t>This isn't safe (or I need you to stop)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3FCE5E3-8549-8F4B-935B-18C7122C7722}"/>
              </a:ext>
            </a:extLst>
          </p:cNvPr>
          <p:cNvSpPr txBox="1"/>
          <p:nvPr/>
        </p:nvSpPr>
        <p:spPr>
          <a:xfrm>
            <a:off x="8079671" y="2412078"/>
            <a:ext cx="2582413" cy="2531562"/>
          </a:xfrm>
          <a:prstGeom prst="ellipse">
            <a:avLst/>
          </a:prstGeom>
          <a:solidFill>
            <a:srgbClr val="8B2346"/>
          </a:solidFill>
          <a:ln w="57150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50800" indent="0" algn="ctr" fontAlgn="base">
              <a:buNone/>
            </a:pPr>
            <a:r>
              <a:rPr lang="en-GB" sz="1600" b="1" dirty="0">
                <a:solidFill>
                  <a:schemeClr val="bg1"/>
                </a:solidFill>
                <a:latin typeface="Frutiger LT Std 45 Light" panose="020B0602020204020204" pitchFamily="34" charset="77"/>
              </a:rPr>
              <a:t>Sometimes not having a </a:t>
            </a:r>
          </a:p>
          <a:p>
            <a:pPr marL="50800" indent="0" algn="ctr" fontAlgn="base">
              <a:buNone/>
            </a:pPr>
            <a:r>
              <a:rPr lang="en-GB" sz="1600" b="1" dirty="0">
                <a:solidFill>
                  <a:schemeClr val="bg1"/>
                </a:solidFill>
                <a:latin typeface="Frutiger LT Std 45 Light" panose="020B0602020204020204" pitchFamily="34" charset="77"/>
              </a:rPr>
              <a:t>courageous conversation is riskier than having one!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BD6248BA-6181-463C-A611-3CE118FD09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71" y="317617"/>
            <a:ext cx="1289617" cy="91842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5F9D58E4-349C-B443-92F4-4688B4991BFE}"/>
              </a:ext>
            </a:extLst>
          </p:cNvPr>
          <p:cNvGrpSpPr/>
          <p:nvPr/>
        </p:nvGrpSpPr>
        <p:grpSpPr>
          <a:xfrm>
            <a:off x="7602987" y="4392395"/>
            <a:ext cx="1774521" cy="1774564"/>
            <a:chOff x="7857994" y="3972561"/>
            <a:chExt cx="1774521" cy="177456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060C3B8-5C49-4AFD-A85E-E536566D0ABE}"/>
                </a:ext>
              </a:extLst>
            </p:cNvPr>
            <p:cNvSpPr/>
            <p:nvPr/>
          </p:nvSpPr>
          <p:spPr>
            <a:xfrm>
              <a:off x="8008800" y="4432639"/>
              <a:ext cx="1484498" cy="10172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50800" indent="0" algn="ctr" fontAlgn="base">
                <a:buNone/>
              </a:pPr>
              <a:r>
                <a:rPr lang="en-GB" sz="1200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When you don’t wear your mask properly, it makes me feel vulnerable </a:t>
              </a:r>
            </a:p>
          </p:txBody>
        </p:sp>
        <p:grpSp>
          <p:nvGrpSpPr>
            <p:cNvPr id="18" name="Graphic 13">
              <a:extLst>
                <a:ext uri="{FF2B5EF4-FFF2-40B4-BE49-F238E27FC236}">
                  <a16:creationId xmlns:a16="http://schemas.microsoft.com/office/drawing/2014/main" id="{87E61FEB-FF87-0A46-A3EA-77A64E3E105D}"/>
                </a:ext>
              </a:extLst>
            </p:cNvPr>
            <p:cNvGrpSpPr/>
            <p:nvPr/>
          </p:nvGrpSpPr>
          <p:grpSpPr>
            <a:xfrm>
              <a:off x="7857994" y="3972561"/>
              <a:ext cx="1774521" cy="1774564"/>
              <a:chOff x="3338531" y="1492282"/>
              <a:chExt cx="4114519" cy="4114620"/>
            </a:xfrm>
            <a:noFill/>
          </p:grpSpPr>
          <p:sp>
            <p:nvSpPr>
              <p:cNvPr id="19" name="Freeform 18">
                <a:extLst>
                  <a:ext uri="{FF2B5EF4-FFF2-40B4-BE49-F238E27FC236}">
                    <a16:creationId xmlns:a16="http://schemas.microsoft.com/office/drawing/2014/main" id="{E719A38E-06CA-3449-84E1-56C48617FF3F}"/>
                  </a:ext>
                </a:extLst>
              </p:cNvPr>
              <p:cNvSpPr/>
              <p:nvPr/>
            </p:nvSpPr>
            <p:spPr>
              <a:xfrm>
                <a:off x="3338531" y="2715744"/>
                <a:ext cx="2831517" cy="2891158"/>
              </a:xfrm>
              <a:custGeom>
                <a:avLst/>
                <a:gdLst>
                  <a:gd name="connsiteX0" fmla="*/ 2831517 w 2831517"/>
                  <a:gd name="connsiteY0" fmla="*/ 2740486 h 2891158"/>
                  <a:gd name="connsiteX1" fmla="*/ 2057260 w 2831517"/>
                  <a:gd name="connsiteY1" fmla="*/ 2891159 h 2891158"/>
                  <a:gd name="connsiteX2" fmla="*/ 0 w 2831517"/>
                  <a:gd name="connsiteY2" fmla="*/ 833848 h 2891158"/>
                  <a:gd name="connsiteX3" fmla="*/ 175995 w 2831517"/>
                  <a:gd name="connsiteY3" fmla="*/ 0 h 2891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31517" h="2891158">
                    <a:moveTo>
                      <a:pt x="2831517" y="2740486"/>
                    </a:moveTo>
                    <a:cubicBezTo>
                      <a:pt x="2592522" y="2837643"/>
                      <a:pt x="2331125" y="2891159"/>
                      <a:pt x="2057260" y="2891159"/>
                    </a:cubicBezTo>
                    <a:cubicBezTo>
                      <a:pt x="921079" y="2891159"/>
                      <a:pt x="0" y="1970057"/>
                      <a:pt x="0" y="833848"/>
                    </a:cubicBezTo>
                    <a:cubicBezTo>
                      <a:pt x="0" y="537006"/>
                      <a:pt x="62851" y="254871"/>
                      <a:pt x="175995" y="0"/>
                    </a:cubicBezTo>
                  </a:path>
                </a:pathLst>
              </a:custGeom>
              <a:noFill/>
              <a:ln w="38100" cap="rnd">
                <a:solidFill>
                  <a:srgbClr val="00594C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20" name="Freeform 19">
                <a:extLst>
                  <a:ext uri="{FF2B5EF4-FFF2-40B4-BE49-F238E27FC236}">
                    <a16:creationId xmlns:a16="http://schemas.microsoft.com/office/drawing/2014/main" id="{5A363CD9-6271-ED49-9155-4DC1B3C22370}"/>
                  </a:ext>
                </a:extLst>
              </p:cNvPr>
              <p:cNvSpPr/>
              <p:nvPr/>
            </p:nvSpPr>
            <p:spPr>
              <a:xfrm>
                <a:off x="4693840" y="1492282"/>
                <a:ext cx="2759210" cy="2882627"/>
              </a:xfrm>
              <a:custGeom>
                <a:avLst/>
                <a:gdLst>
                  <a:gd name="connsiteX0" fmla="*/ 0 w 2759210"/>
                  <a:gd name="connsiteY0" fmla="*/ 122871 h 2882627"/>
                  <a:gd name="connsiteX1" fmla="*/ 701951 w 2759210"/>
                  <a:gd name="connsiteY1" fmla="*/ 0 h 2882627"/>
                  <a:gd name="connsiteX2" fmla="*/ 2759210 w 2759210"/>
                  <a:gd name="connsiteY2" fmla="*/ 2057311 h 2882627"/>
                  <a:gd name="connsiteX3" fmla="*/ 2586974 w 2759210"/>
                  <a:gd name="connsiteY3" fmla="*/ 2882627 h 2882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59210" h="2882627">
                    <a:moveTo>
                      <a:pt x="0" y="122871"/>
                    </a:moveTo>
                    <a:cubicBezTo>
                      <a:pt x="219039" y="43373"/>
                      <a:pt x="455439" y="0"/>
                      <a:pt x="701951" y="0"/>
                    </a:cubicBezTo>
                    <a:cubicBezTo>
                      <a:pt x="1838132" y="0"/>
                      <a:pt x="2759210" y="921102"/>
                      <a:pt x="2759210" y="2057311"/>
                    </a:cubicBezTo>
                    <a:cubicBezTo>
                      <a:pt x="2759210" y="2350842"/>
                      <a:pt x="2697732" y="2629994"/>
                      <a:pt x="2586974" y="2882627"/>
                    </a:cubicBezTo>
                  </a:path>
                </a:pathLst>
              </a:custGeom>
              <a:noFill/>
              <a:ln w="38100" cap="rnd">
                <a:solidFill>
                  <a:srgbClr val="00594C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93892D7-CF9E-D542-A5B7-99FFB1896146}"/>
              </a:ext>
            </a:extLst>
          </p:cNvPr>
          <p:cNvGrpSpPr/>
          <p:nvPr/>
        </p:nvGrpSpPr>
        <p:grpSpPr>
          <a:xfrm>
            <a:off x="9392247" y="1990314"/>
            <a:ext cx="2277345" cy="2277400"/>
            <a:chOff x="7857994" y="3972561"/>
            <a:chExt cx="1774521" cy="1774564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85BACCB-80A9-AA4F-80D9-3E6AA7A6A1D2}"/>
                </a:ext>
              </a:extLst>
            </p:cNvPr>
            <p:cNvSpPr/>
            <p:nvPr/>
          </p:nvSpPr>
          <p:spPr>
            <a:xfrm>
              <a:off x="8003006" y="4317806"/>
              <a:ext cx="1484498" cy="10791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50800" algn="ctr" fontAlgn="base"/>
              <a:r>
                <a:rPr lang="en-GB" sz="1200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 you have a few minutes? I have some ideas about how we could improve our compliance with </a:t>
              </a:r>
              <a:r>
                <a:rPr lang="en-GB" sz="1200" i="1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PPE/ social distancing </a:t>
              </a:r>
              <a:r>
                <a:rPr lang="en-GB" sz="1200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– can I share them with you?</a:t>
              </a:r>
            </a:p>
          </p:txBody>
        </p:sp>
        <p:grpSp>
          <p:nvGrpSpPr>
            <p:cNvPr id="24" name="Graphic 13">
              <a:extLst>
                <a:ext uri="{FF2B5EF4-FFF2-40B4-BE49-F238E27FC236}">
                  <a16:creationId xmlns:a16="http://schemas.microsoft.com/office/drawing/2014/main" id="{4A3BBB63-A22A-824F-B7A9-5AA5461DF2D3}"/>
                </a:ext>
              </a:extLst>
            </p:cNvPr>
            <p:cNvGrpSpPr/>
            <p:nvPr/>
          </p:nvGrpSpPr>
          <p:grpSpPr>
            <a:xfrm>
              <a:off x="7857994" y="3972561"/>
              <a:ext cx="1774521" cy="1774564"/>
              <a:chOff x="3338531" y="1492282"/>
              <a:chExt cx="4114519" cy="4114620"/>
            </a:xfrm>
            <a:noFill/>
          </p:grpSpPr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71A21A78-672F-C14C-9D28-1D54B4393CF2}"/>
                  </a:ext>
                </a:extLst>
              </p:cNvPr>
              <p:cNvSpPr/>
              <p:nvPr/>
            </p:nvSpPr>
            <p:spPr>
              <a:xfrm>
                <a:off x="3338531" y="2715744"/>
                <a:ext cx="2831517" cy="2891158"/>
              </a:xfrm>
              <a:custGeom>
                <a:avLst/>
                <a:gdLst>
                  <a:gd name="connsiteX0" fmla="*/ 2831517 w 2831517"/>
                  <a:gd name="connsiteY0" fmla="*/ 2740486 h 2891158"/>
                  <a:gd name="connsiteX1" fmla="*/ 2057260 w 2831517"/>
                  <a:gd name="connsiteY1" fmla="*/ 2891159 h 2891158"/>
                  <a:gd name="connsiteX2" fmla="*/ 0 w 2831517"/>
                  <a:gd name="connsiteY2" fmla="*/ 833848 h 2891158"/>
                  <a:gd name="connsiteX3" fmla="*/ 175995 w 2831517"/>
                  <a:gd name="connsiteY3" fmla="*/ 0 h 2891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31517" h="2891158">
                    <a:moveTo>
                      <a:pt x="2831517" y="2740486"/>
                    </a:moveTo>
                    <a:cubicBezTo>
                      <a:pt x="2592522" y="2837643"/>
                      <a:pt x="2331125" y="2891159"/>
                      <a:pt x="2057260" y="2891159"/>
                    </a:cubicBezTo>
                    <a:cubicBezTo>
                      <a:pt x="921079" y="2891159"/>
                      <a:pt x="0" y="1970057"/>
                      <a:pt x="0" y="833848"/>
                    </a:cubicBezTo>
                    <a:cubicBezTo>
                      <a:pt x="0" y="537006"/>
                      <a:pt x="62851" y="254871"/>
                      <a:pt x="175995" y="0"/>
                    </a:cubicBezTo>
                  </a:path>
                </a:pathLst>
              </a:custGeom>
              <a:noFill/>
              <a:ln w="38100" cap="rnd">
                <a:solidFill>
                  <a:srgbClr val="00594C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26" name="Freeform 25">
                <a:extLst>
                  <a:ext uri="{FF2B5EF4-FFF2-40B4-BE49-F238E27FC236}">
                    <a16:creationId xmlns:a16="http://schemas.microsoft.com/office/drawing/2014/main" id="{19F401DC-AF07-2C40-8286-11ACEE4449A7}"/>
                  </a:ext>
                </a:extLst>
              </p:cNvPr>
              <p:cNvSpPr/>
              <p:nvPr/>
            </p:nvSpPr>
            <p:spPr>
              <a:xfrm>
                <a:off x="4693840" y="1492282"/>
                <a:ext cx="2759210" cy="2882627"/>
              </a:xfrm>
              <a:custGeom>
                <a:avLst/>
                <a:gdLst>
                  <a:gd name="connsiteX0" fmla="*/ 0 w 2759210"/>
                  <a:gd name="connsiteY0" fmla="*/ 122871 h 2882627"/>
                  <a:gd name="connsiteX1" fmla="*/ 701951 w 2759210"/>
                  <a:gd name="connsiteY1" fmla="*/ 0 h 2882627"/>
                  <a:gd name="connsiteX2" fmla="*/ 2759210 w 2759210"/>
                  <a:gd name="connsiteY2" fmla="*/ 2057311 h 2882627"/>
                  <a:gd name="connsiteX3" fmla="*/ 2586974 w 2759210"/>
                  <a:gd name="connsiteY3" fmla="*/ 2882627 h 2882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59210" h="2882627">
                    <a:moveTo>
                      <a:pt x="0" y="122871"/>
                    </a:moveTo>
                    <a:cubicBezTo>
                      <a:pt x="219039" y="43373"/>
                      <a:pt x="455439" y="0"/>
                      <a:pt x="701951" y="0"/>
                    </a:cubicBezTo>
                    <a:cubicBezTo>
                      <a:pt x="1838132" y="0"/>
                      <a:pt x="2759210" y="921102"/>
                      <a:pt x="2759210" y="2057311"/>
                    </a:cubicBezTo>
                    <a:cubicBezTo>
                      <a:pt x="2759210" y="2350842"/>
                      <a:pt x="2697732" y="2629994"/>
                      <a:pt x="2586974" y="2882627"/>
                    </a:cubicBezTo>
                  </a:path>
                </a:pathLst>
              </a:custGeom>
              <a:noFill/>
              <a:ln w="38100" cap="rnd">
                <a:solidFill>
                  <a:srgbClr val="00594C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4552733-9477-1141-A535-2971A5BE5E63}"/>
              </a:ext>
            </a:extLst>
          </p:cNvPr>
          <p:cNvGrpSpPr/>
          <p:nvPr/>
        </p:nvGrpSpPr>
        <p:grpSpPr>
          <a:xfrm>
            <a:off x="6177463" y="926364"/>
            <a:ext cx="2862114" cy="2862183"/>
            <a:chOff x="7857994" y="3972561"/>
            <a:chExt cx="1774521" cy="1774564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BA4C6AF-624D-274A-8925-39D3B961AB2C}"/>
                </a:ext>
              </a:extLst>
            </p:cNvPr>
            <p:cNvSpPr/>
            <p:nvPr/>
          </p:nvSpPr>
          <p:spPr>
            <a:xfrm>
              <a:off x="7974463" y="4365553"/>
              <a:ext cx="1552777" cy="108768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50800" algn="ctr" fontAlgn="base"/>
              <a:r>
                <a:rPr lang="en-GB" sz="1200" dirty="0">
                  <a:solidFill>
                    <a:srgbClr val="51269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 are members of this brilliant team and we should do everything in our power to protect ourselves and our residents – this means ensuring we comply with </a:t>
              </a:r>
              <a:r>
                <a:rPr lang="en-GB" sz="1200" i="1" dirty="0">
                  <a:solidFill>
                    <a:srgbClr val="51269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PPE guidance and maintaining social distancing </a:t>
              </a:r>
              <a:br>
                <a:rPr lang="en-GB" sz="1200" i="1" dirty="0">
                  <a:solidFill>
                    <a:srgbClr val="51269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200" i="1" dirty="0">
                  <a:solidFill>
                    <a:srgbClr val="51269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whenever possible </a:t>
              </a:r>
            </a:p>
          </p:txBody>
        </p:sp>
        <p:grpSp>
          <p:nvGrpSpPr>
            <p:cNvPr id="29" name="Graphic 13">
              <a:extLst>
                <a:ext uri="{FF2B5EF4-FFF2-40B4-BE49-F238E27FC236}">
                  <a16:creationId xmlns:a16="http://schemas.microsoft.com/office/drawing/2014/main" id="{E0805379-5EFC-694B-A01E-8C0D0A3B1E1F}"/>
                </a:ext>
              </a:extLst>
            </p:cNvPr>
            <p:cNvGrpSpPr/>
            <p:nvPr/>
          </p:nvGrpSpPr>
          <p:grpSpPr>
            <a:xfrm>
              <a:off x="7857994" y="3972561"/>
              <a:ext cx="1774521" cy="1774564"/>
              <a:chOff x="3338531" y="1492282"/>
              <a:chExt cx="4114519" cy="4114620"/>
            </a:xfrm>
            <a:noFill/>
          </p:grpSpPr>
          <p:sp>
            <p:nvSpPr>
              <p:cNvPr id="30" name="Freeform 29">
                <a:extLst>
                  <a:ext uri="{FF2B5EF4-FFF2-40B4-BE49-F238E27FC236}">
                    <a16:creationId xmlns:a16="http://schemas.microsoft.com/office/drawing/2014/main" id="{0CFEB1E2-FAE9-4546-8810-F0BEF24D69E2}"/>
                  </a:ext>
                </a:extLst>
              </p:cNvPr>
              <p:cNvSpPr/>
              <p:nvPr/>
            </p:nvSpPr>
            <p:spPr>
              <a:xfrm>
                <a:off x="3338531" y="2715744"/>
                <a:ext cx="2831517" cy="2891158"/>
              </a:xfrm>
              <a:custGeom>
                <a:avLst/>
                <a:gdLst>
                  <a:gd name="connsiteX0" fmla="*/ 2831517 w 2831517"/>
                  <a:gd name="connsiteY0" fmla="*/ 2740486 h 2891158"/>
                  <a:gd name="connsiteX1" fmla="*/ 2057260 w 2831517"/>
                  <a:gd name="connsiteY1" fmla="*/ 2891159 h 2891158"/>
                  <a:gd name="connsiteX2" fmla="*/ 0 w 2831517"/>
                  <a:gd name="connsiteY2" fmla="*/ 833848 h 2891158"/>
                  <a:gd name="connsiteX3" fmla="*/ 175995 w 2831517"/>
                  <a:gd name="connsiteY3" fmla="*/ 0 h 2891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31517" h="2891158">
                    <a:moveTo>
                      <a:pt x="2831517" y="2740486"/>
                    </a:moveTo>
                    <a:cubicBezTo>
                      <a:pt x="2592522" y="2837643"/>
                      <a:pt x="2331125" y="2891159"/>
                      <a:pt x="2057260" y="2891159"/>
                    </a:cubicBezTo>
                    <a:cubicBezTo>
                      <a:pt x="921079" y="2891159"/>
                      <a:pt x="0" y="1970057"/>
                      <a:pt x="0" y="833848"/>
                    </a:cubicBezTo>
                    <a:cubicBezTo>
                      <a:pt x="0" y="537006"/>
                      <a:pt x="62851" y="254871"/>
                      <a:pt x="175995" y="0"/>
                    </a:cubicBezTo>
                  </a:path>
                </a:pathLst>
              </a:custGeom>
              <a:noFill/>
              <a:ln w="38100" cap="rnd">
                <a:solidFill>
                  <a:srgbClr val="512698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31" name="Freeform 30">
                <a:extLst>
                  <a:ext uri="{FF2B5EF4-FFF2-40B4-BE49-F238E27FC236}">
                    <a16:creationId xmlns:a16="http://schemas.microsoft.com/office/drawing/2014/main" id="{CFAADDF6-3A4F-CA4B-9F1E-465A6341F6FC}"/>
                  </a:ext>
                </a:extLst>
              </p:cNvPr>
              <p:cNvSpPr/>
              <p:nvPr/>
            </p:nvSpPr>
            <p:spPr>
              <a:xfrm>
                <a:off x="4693840" y="1492282"/>
                <a:ext cx="2759210" cy="2882627"/>
              </a:xfrm>
              <a:custGeom>
                <a:avLst/>
                <a:gdLst>
                  <a:gd name="connsiteX0" fmla="*/ 0 w 2759210"/>
                  <a:gd name="connsiteY0" fmla="*/ 122871 h 2882627"/>
                  <a:gd name="connsiteX1" fmla="*/ 701951 w 2759210"/>
                  <a:gd name="connsiteY1" fmla="*/ 0 h 2882627"/>
                  <a:gd name="connsiteX2" fmla="*/ 2759210 w 2759210"/>
                  <a:gd name="connsiteY2" fmla="*/ 2057311 h 2882627"/>
                  <a:gd name="connsiteX3" fmla="*/ 2586974 w 2759210"/>
                  <a:gd name="connsiteY3" fmla="*/ 2882627 h 2882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59210" h="2882627">
                    <a:moveTo>
                      <a:pt x="0" y="122871"/>
                    </a:moveTo>
                    <a:cubicBezTo>
                      <a:pt x="219039" y="43373"/>
                      <a:pt x="455439" y="0"/>
                      <a:pt x="701951" y="0"/>
                    </a:cubicBezTo>
                    <a:cubicBezTo>
                      <a:pt x="1838132" y="0"/>
                      <a:pt x="2759210" y="921102"/>
                      <a:pt x="2759210" y="2057311"/>
                    </a:cubicBezTo>
                    <a:cubicBezTo>
                      <a:pt x="2759210" y="2350842"/>
                      <a:pt x="2697732" y="2629994"/>
                      <a:pt x="2586974" y="2882627"/>
                    </a:cubicBezTo>
                  </a:path>
                </a:pathLst>
              </a:custGeom>
              <a:noFill/>
              <a:ln w="38100" cap="rnd">
                <a:solidFill>
                  <a:srgbClr val="512698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A0B8D21-4974-484A-BB84-B116219F6EE1}"/>
              </a:ext>
            </a:extLst>
          </p:cNvPr>
          <p:cNvGrpSpPr/>
          <p:nvPr/>
        </p:nvGrpSpPr>
        <p:grpSpPr>
          <a:xfrm>
            <a:off x="4669188" y="4041678"/>
            <a:ext cx="1993244" cy="1993292"/>
            <a:chOff x="7857994" y="3972561"/>
            <a:chExt cx="1774521" cy="1774564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5EFE208-09C6-344C-8F70-04B10CD7BA8C}"/>
                </a:ext>
              </a:extLst>
            </p:cNvPr>
            <p:cNvSpPr/>
            <p:nvPr/>
          </p:nvSpPr>
          <p:spPr>
            <a:xfrm>
              <a:off x="7947560" y="4286968"/>
              <a:ext cx="1594655" cy="10686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50800" algn="ctr" fontAlgn="base"/>
              <a:r>
                <a:rPr lang="en-GB" sz="1200" dirty="0">
                  <a:solidFill>
                    <a:srgbClr val="8B23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 you think </a:t>
              </a:r>
              <a:br>
                <a:rPr lang="en-GB" sz="1200" dirty="0">
                  <a:solidFill>
                    <a:srgbClr val="8B23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200" dirty="0">
                  <a:solidFill>
                    <a:srgbClr val="8B23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there are ways </a:t>
              </a:r>
              <a:br>
                <a:rPr lang="en-GB" sz="1200" dirty="0">
                  <a:solidFill>
                    <a:srgbClr val="8B23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200" dirty="0">
                  <a:solidFill>
                    <a:srgbClr val="8B23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 could improve infection prevention and control within our team? </a:t>
              </a:r>
            </a:p>
          </p:txBody>
        </p:sp>
        <p:grpSp>
          <p:nvGrpSpPr>
            <p:cNvPr id="34" name="Graphic 13">
              <a:extLst>
                <a:ext uri="{FF2B5EF4-FFF2-40B4-BE49-F238E27FC236}">
                  <a16:creationId xmlns:a16="http://schemas.microsoft.com/office/drawing/2014/main" id="{F53AC865-35C9-4F45-85C9-D7E012E1E814}"/>
                </a:ext>
              </a:extLst>
            </p:cNvPr>
            <p:cNvGrpSpPr/>
            <p:nvPr/>
          </p:nvGrpSpPr>
          <p:grpSpPr>
            <a:xfrm>
              <a:off x="7857994" y="3972561"/>
              <a:ext cx="1774521" cy="1774564"/>
              <a:chOff x="3338531" y="1492282"/>
              <a:chExt cx="4114519" cy="4114620"/>
            </a:xfrm>
            <a:noFill/>
          </p:grpSpPr>
          <p:sp>
            <p:nvSpPr>
              <p:cNvPr id="35" name="Freeform 34">
                <a:extLst>
                  <a:ext uri="{FF2B5EF4-FFF2-40B4-BE49-F238E27FC236}">
                    <a16:creationId xmlns:a16="http://schemas.microsoft.com/office/drawing/2014/main" id="{5D62BEDE-A338-D944-BF52-DC51DBE63576}"/>
                  </a:ext>
                </a:extLst>
              </p:cNvPr>
              <p:cNvSpPr/>
              <p:nvPr/>
            </p:nvSpPr>
            <p:spPr>
              <a:xfrm>
                <a:off x="3338531" y="2715744"/>
                <a:ext cx="2831517" cy="2891158"/>
              </a:xfrm>
              <a:custGeom>
                <a:avLst/>
                <a:gdLst>
                  <a:gd name="connsiteX0" fmla="*/ 2831517 w 2831517"/>
                  <a:gd name="connsiteY0" fmla="*/ 2740486 h 2891158"/>
                  <a:gd name="connsiteX1" fmla="*/ 2057260 w 2831517"/>
                  <a:gd name="connsiteY1" fmla="*/ 2891159 h 2891158"/>
                  <a:gd name="connsiteX2" fmla="*/ 0 w 2831517"/>
                  <a:gd name="connsiteY2" fmla="*/ 833848 h 2891158"/>
                  <a:gd name="connsiteX3" fmla="*/ 175995 w 2831517"/>
                  <a:gd name="connsiteY3" fmla="*/ 0 h 2891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31517" h="2891158">
                    <a:moveTo>
                      <a:pt x="2831517" y="2740486"/>
                    </a:moveTo>
                    <a:cubicBezTo>
                      <a:pt x="2592522" y="2837643"/>
                      <a:pt x="2331125" y="2891159"/>
                      <a:pt x="2057260" y="2891159"/>
                    </a:cubicBezTo>
                    <a:cubicBezTo>
                      <a:pt x="921079" y="2891159"/>
                      <a:pt x="0" y="1970057"/>
                      <a:pt x="0" y="833848"/>
                    </a:cubicBezTo>
                    <a:cubicBezTo>
                      <a:pt x="0" y="537006"/>
                      <a:pt x="62851" y="254871"/>
                      <a:pt x="175995" y="0"/>
                    </a:cubicBezTo>
                  </a:path>
                </a:pathLst>
              </a:custGeom>
              <a:noFill/>
              <a:ln w="38100" cap="rnd">
                <a:solidFill>
                  <a:srgbClr val="8B234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36" name="Freeform 35">
                <a:extLst>
                  <a:ext uri="{FF2B5EF4-FFF2-40B4-BE49-F238E27FC236}">
                    <a16:creationId xmlns:a16="http://schemas.microsoft.com/office/drawing/2014/main" id="{D2362340-55DF-FE46-AE3A-E70773918AAD}"/>
                  </a:ext>
                </a:extLst>
              </p:cNvPr>
              <p:cNvSpPr/>
              <p:nvPr/>
            </p:nvSpPr>
            <p:spPr>
              <a:xfrm>
                <a:off x="4693840" y="1492282"/>
                <a:ext cx="2759210" cy="2882627"/>
              </a:xfrm>
              <a:custGeom>
                <a:avLst/>
                <a:gdLst>
                  <a:gd name="connsiteX0" fmla="*/ 0 w 2759210"/>
                  <a:gd name="connsiteY0" fmla="*/ 122871 h 2882627"/>
                  <a:gd name="connsiteX1" fmla="*/ 701951 w 2759210"/>
                  <a:gd name="connsiteY1" fmla="*/ 0 h 2882627"/>
                  <a:gd name="connsiteX2" fmla="*/ 2759210 w 2759210"/>
                  <a:gd name="connsiteY2" fmla="*/ 2057311 h 2882627"/>
                  <a:gd name="connsiteX3" fmla="*/ 2586974 w 2759210"/>
                  <a:gd name="connsiteY3" fmla="*/ 2882627 h 2882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59210" h="2882627">
                    <a:moveTo>
                      <a:pt x="0" y="122871"/>
                    </a:moveTo>
                    <a:cubicBezTo>
                      <a:pt x="219039" y="43373"/>
                      <a:pt x="455439" y="0"/>
                      <a:pt x="701951" y="0"/>
                    </a:cubicBezTo>
                    <a:cubicBezTo>
                      <a:pt x="1838132" y="0"/>
                      <a:pt x="2759210" y="921102"/>
                      <a:pt x="2759210" y="2057311"/>
                    </a:cubicBezTo>
                    <a:cubicBezTo>
                      <a:pt x="2759210" y="2350842"/>
                      <a:pt x="2697732" y="2629994"/>
                      <a:pt x="2586974" y="2882627"/>
                    </a:cubicBezTo>
                  </a:path>
                </a:pathLst>
              </a:custGeom>
              <a:noFill/>
              <a:ln w="38100" cap="rnd">
                <a:solidFill>
                  <a:srgbClr val="8B234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F60B8A2-76D4-D347-9622-B9F626FDB1FC}"/>
              </a:ext>
            </a:extLst>
          </p:cNvPr>
          <p:cNvGrpSpPr/>
          <p:nvPr/>
        </p:nvGrpSpPr>
        <p:grpSpPr>
          <a:xfrm>
            <a:off x="718309" y="3390481"/>
            <a:ext cx="2862114" cy="2862183"/>
            <a:chOff x="7857994" y="3972561"/>
            <a:chExt cx="1774521" cy="1774564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0029207-BE5C-5C4D-A6BA-CA764A60CB69}"/>
                </a:ext>
              </a:extLst>
            </p:cNvPr>
            <p:cNvSpPr/>
            <p:nvPr/>
          </p:nvSpPr>
          <p:spPr>
            <a:xfrm>
              <a:off x="7972212" y="4528457"/>
              <a:ext cx="1552777" cy="8587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50800" algn="ctr" fontAlgn="base"/>
              <a:r>
                <a:rPr lang="en-GB" sz="1200" dirty="0">
                  <a:solidFill>
                    <a:srgbClr val="51269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Just because we work together as a team we still need to strictly adhere to </a:t>
              </a:r>
              <a:r>
                <a:rPr lang="en-GB" sz="1200" i="1" dirty="0">
                  <a:solidFill>
                    <a:srgbClr val="51269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IPC measures in our changing rooms, coffee rooms and meeting rooms</a:t>
              </a:r>
              <a:r>
                <a:rPr lang="en-GB" sz="1200" dirty="0">
                  <a:solidFill>
                    <a:srgbClr val="51269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– </a:t>
              </a:r>
              <a:r>
                <a:rPr lang="en-GB" sz="1200" i="1" dirty="0">
                  <a:solidFill>
                    <a:srgbClr val="51269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there is no such thing </a:t>
              </a:r>
              <a:br>
                <a:rPr lang="en-GB" sz="1200" i="1" dirty="0">
                  <a:solidFill>
                    <a:srgbClr val="51269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200" i="1" dirty="0">
                  <a:solidFill>
                    <a:srgbClr val="51269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 a </a:t>
              </a:r>
              <a:r>
                <a:rPr lang="en-GB" sz="1200" i="1" dirty="0" err="1">
                  <a:solidFill>
                    <a:srgbClr val="51269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Covid</a:t>
              </a:r>
              <a:r>
                <a:rPr lang="en-GB" sz="1200" i="1" dirty="0">
                  <a:solidFill>
                    <a:srgbClr val="51269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free bubble  </a:t>
              </a:r>
            </a:p>
          </p:txBody>
        </p:sp>
        <p:grpSp>
          <p:nvGrpSpPr>
            <p:cNvPr id="39" name="Graphic 13">
              <a:extLst>
                <a:ext uri="{FF2B5EF4-FFF2-40B4-BE49-F238E27FC236}">
                  <a16:creationId xmlns:a16="http://schemas.microsoft.com/office/drawing/2014/main" id="{F1D8E714-D60B-A542-9D7D-BE368F5C459B}"/>
                </a:ext>
              </a:extLst>
            </p:cNvPr>
            <p:cNvGrpSpPr/>
            <p:nvPr/>
          </p:nvGrpSpPr>
          <p:grpSpPr>
            <a:xfrm>
              <a:off x="7857994" y="3972561"/>
              <a:ext cx="1774521" cy="1774564"/>
              <a:chOff x="3338531" y="1492282"/>
              <a:chExt cx="4114519" cy="4114620"/>
            </a:xfrm>
            <a:noFill/>
          </p:grpSpPr>
          <p:sp>
            <p:nvSpPr>
              <p:cNvPr id="40" name="Freeform 39">
                <a:extLst>
                  <a:ext uri="{FF2B5EF4-FFF2-40B4-BE49-F238E27FC236}">
                    <a16:creationId xmlns:a16="http://schemas.microsoft.com/office/drawing/2014/main" id="{D8A5326F-71C7-E544-B931-7C0B365AEBAD}"/>
                  </a:ext>
                </a:extLst>
              </p:cNvPr>
              <p:cNvSpPr/>
              <p:nvPr/>
            </p:nvSpPr>
            <p:spPr>
              <a:xfrm>
                <a:off x="3338531" y="2715744"/>
                <a:ext cx="2831517" cy="2891158"/>
              </a:xfrm>
              <a:custGeom>
                <a:avLst/>
                <a:gdLst>
                  <a:gd name="connsiteX0" fmla="*/ 2831517 w 2831517"/>
                  <a:gd name="connsiteY0" fmla="*/ 2740486 h 2891158"/>
                  <a:gd name="connsiteX1" fmla="*/ 2057260 w 2831517"/>
                  <a:gd name="connsiteY1" fmla="*/ 2891159 h 2891158"/>
                  <a:gd name="connsiteX2" fmla="*/ 0 w 2831517"/>
                  <a:gd name="connsiteY2" fmla="*/ 833848 h 2891158"/>
                  <a:gd name="connsiteX3" fmla="*/ 175995 w 2831517"/>
                  <a:gd name="connsiteY3" fmla="*/ 0 h 2891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31517" h="2891158">
                    <a:moveTo>
                      <a:pt x="2831517" y="2740486"/>
                    </a:moveTo>
                    <a:cubicBezTo>
                      <a:pt x="2592522" y="2837643"/>
                      <a:pt x="2331125" y="2891159"/>
                      <a:pt x="2057260" y="2891159"/>
                    </a:cubicBezTo>
                    <a:cubicBezTo>
                      <a:pt x="921079" y="2891159"/>
                      <a:pt x="0" y="1970057"/>
                      <a:pt x="0" y="833848"/>
                    </a:cubicBezTo>
                    <a:cubicBezTo>
                      <a:pt x="0" y="537006"/>
                      <a:pt x="62851" y="254871"/>
                      <a:pt x="175995" y="0"/>
                    </a:cubicBezTo>
                  </a:path>
                </a:pathLst>
              </a:custGeom>
              <a:noFill/>
              <a:ln w="38100" cap="rnd">
                <a:solidFill>
                  <a:srgbClr val="512698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1" name="Freeform 40">
                <a:extLst>
                  <a:ext uri="{FF2B5EF4-FFF2-40B4-BE49-F238E27FC236}">
                    <a16:creationId xmlns:a16="http://schemas.microsoft.com/office/drawing/2014/main" id="{08D522A0-6C18-1B40-B2E3-BEFAEEF1C9D8}"/>
                  </a:ext>
                </a:extLst>
              </p:cNvPr>
              <p:cNvSpPr/>
              <p:nvPr/>
            </p:nvSpPr>
            <p:spPr>
              <a:xfrm>
                <a:off x="4693840" y="1492282"/>
                <a:ext cx="2759210" cy="2882627"/>
              </a:xfrm>
              <a:custGeom>
                <a:avLst/>
                <a:gdLst>
                  <a:gd name="connsiteX0" fmla="*/ 0 w 2759210"/>
                  <a:gd name="connsiteY0" fmla="*/ 122871 h 2882627"/>
                  <a:gd name="connsiteX1" fmla="*/ 701951 w 2759210"/>
                  <a:gd name="connsiteY1" fmla="*/ 0 h 2882627"/>
                  <a:gd name="connsiteX2" fmla="*/ 2759210 w 2759210"/>
                  <a:gd name="connsiteY2" fmla="*/ 2057311 h 2882627"/>
                  <a:gd name="connsiteX3" fmla="*/ 2586974 w 2759210"/>
                  <a:gd name="connsiteY3" fmla="*/ 2882627 h 2882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59210" h="2882627">
                    <a:moveTo>
                      <a:pt x="0" y="122871"/>
                    </a:moveTo>
                    <a:cubicBezTo>
                      <a:pt x="219039" y="43373"/>
                      <a:pt x="455439" y="0"/>
                      <a:pt x="701951" y="0"/>
                    </a:cubicBezTo>
                    <a:cubicBezTo>
                      <a:pt x="1838132" y="0"/>
                      <a:pt x="2759210" y="921102"/>
                      <a:pt x="2759210" y="2057311"/>
                    </a:cubicBezTo>
                    <a:cubicBezTo>
                      <a:pt x="2759210" y="2350842"/>
                      <a:pt x="2697732" y="2629994"/>
                      <a:pt x="2586974" y="2882627"/>
                    </a:cubicBezTo>
                  </a:path>
                </a:pathLst>
              </a:custGeom>
              <a:noFill/>
              <a:ln w="38100" cap="rnd">
                <a:solidFill>
                  <a:srgbClr val="512698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B9BA200-0C41-7E48-8357-281FD9E6819E}"/>
              </a:ext>
            </a:extLst>
          </p:cNvPr>
          <p:cNvGrpSpPr/>
          <p:nvPr/>
        </p:nvGrpSpPr>
        <p:grpSpPr>
          <a:xfrm>
            <a:off x="2992507" y="1349523"/>
            <a:ext cx="2998854" cy="2277398"/>
            <a:chOff x="7580319" y="3972562"/>
            <a:chExt cx="2336725" cy="1774563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6C16201-CC92-9746-AACB-8C34E4212A5E}"/>
                </a:ext>
              </a:extLst>
            </p:cNvPr>
            <p:cNvSpPr/>
            <p:nvPr/>
          </p:nvSpPr>
          <p:spPr>
            <a:xfrm>
              <a:off x="7580319" y="4539930"/>
              <a:ext cx="2336725" cy="719465"/>
            </a:xfrm>
            <a:prstGeom prst="rect">
              <a:avLst/>
            </a:prstGeom>
            <a:noFill/>
          </p:spPr>
          <p:txBody>
            <a:bodyPr wrap="square" lIns="0" tIns="0" rIns="0" bIns="0" anchor="t">
              <a:spAutoFit/>
            </a:bodyPr>
            <a:lstStyle/>
            <a:p>
              <a:pPr marL="50800" algn="ctr" fontAlgn="base"/>
              <a:r>
                <a:rPr lang="en-GB" sz="1200" dirty="0">
                  <a:solidFill>
                    <a:srgbClr val="8B23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 work well together, </a:t>
              </a:r>
              <a:br>
                <a:rPr lang="en-GB" sz="1200" dirty="0">
                  <a:solidFill>
                    <a:srgbClr val="8B23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200" dirty="0">
                  <a:solidFill>
                    <a:srgbClr val="8B23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but when we </a:t>
              </a:r>
              <a:r>
                <a:rPr lang="en-GB" sz="1200" i="1" dirty="0">
                  <a:solidFill>
                    <a:srgbClr val="8B23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don’t </a:t>
              </a:r>
              <a:br>
                <a:rPr lang="en-GB" sz="1200" i="1" dirty="0">
                  <a:solidFill>
                    <a:srgbClr val="8B23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200" i="1" dirty="0">
                  <a:solidFill>
                    <a:srgbClr val="8B23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comply with infection </a:t>
              </a:r>
              <a:br>
                <a:rPr lang="en-GB" sz="1200" i="1" dirty="0">
                  <a:solidFill>
                    <a:srgbClr val="8B23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200" i="1" dirty="0">
                  <a:solidFill>
                    <a:srgbClr val="8B23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control guidance </a:t>
              </a:r>
              <a:br>
                <a:rPr lang="en-GB" sz="1200" i="1" dirty="0">
                  <a:solidFill>
                    <a:srgbClr val="8B23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200" dirty="0">
                  <a:solidFill>
                    <a:srgbClr val="8B23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it puts us both at risk </a:t>
              </a:r>
            </a:p>
          </p:txBody>
        </p:sp>
        <p:grpSp>
          <p:nvGrpSpPr>
            <p:cNvPr id="44" name="Graphic 13">
              <a:extLst>
                <a:ext uri="{FF2B5EF4-FFF2-40B4-BE49-F238E27FC236}">
                  <a16:creationId xmlns:a16="http://schemas.microsoft.com/office/drawing/2014/main" id="{0E85FF3A-B4CF-114E-9DA0-35D5BF1DA44F}"/>
                </a:ext>
              </a:extLst>
            </p:cNvPr>
            <p:cNvGrpSpPr/>
            <p:nvPr/>
          </p:nvGrpSpPr>
          <p:grpSpPr>
            <a:xfrm>
              <a:off x="7857994" y="3972562"/>
              <a:ext cx="1774521" cy="1774563"/>
              <a:chOff x="3338531" y="1492284"/>
              <a:chExt cx="4114519" cy="4114618"/>
            </a:xfrm>
            <a:noFill/>
          </p:grpSpPr>
          <p:sp>
            <p:nvSpPr>
              <p:cNvPr id="45" name="Freeform 44">
                <a:extLst>
                  <a:ext uri="{FF2B5EF4-FFF2-40B4-BE49-F238E27FC236}">
                    <a16:creationId xmlns:a16="http://schemas.microsoft.com/office/drawing/2014/main" id="{4D7891B0-1429-2C4C-AD1F-2A1AD31F8032}"/>
                  </a:ext>
                </a:extLst>
              </p:cNvPr>
              <p:cNvSpPr/>
              <p:nvPr/>
            </p:nvSpPr>
            <p:spPr>
              <a:xfrm>
                <a:off x="3338531" y="2715744"/>
                <a:ext cx="2831517" cy="2891158"/>
              </a:xfrm>
              <a:custGeom>
                <a:avLst/>
                <a:gdLst>
                  <a:gd name="connsiteX0" fmla="*/ 2831517 w 2831517"/>
                  <a:gd name="connsiteY0" fmla="*/ 2740486 h 2891158"/>
                  <a:gd name="connsiteX1" fmla="*/ 2057260 w 2831517"/>
                  <a:gd name="connsiteY1" fmla="*/ 2891159 h 2891158"/>
                  <a:gd name="connsiteX2" fmla="*/ 0 w 2831517"/>
                  <a:gd name="connsiteY2" fmla="*/ 833848 h 2891158"/>
                  <a:gd name="connsiteX3" fmla="*/ 175995 w 2831517"/>
                  <a:gd name="connsiteY3" fmla="*/ 0 h 2891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31517" h="2891158">
                    <a:moveTo>
                      <a:pt x="2831517" y="2740486"/>
                    </a:moveTo>
                    <a:cubicBezTo>
                      <a:pt x="2592522" y="2837643"/>
                      <a:pt x="2331125" y="2891159"/>
                      <a:pt x="2057260" y="2891159"/>
                    </a:cubicBezTo>
                    <a:cubicBezTo>
                      <a:pt x="921079" y="2891159"/>
                      <a:pt x="0" y="1970057"/>
                      <a:pt x="0" y="833848"/>
                    </a:cubicBezTo>
                    <a:cubicBezTo>
                      <a:pt x="0" y="537006"/>
                      <a:pt x="62851" y="254871"/>
                      <a:pt x="175995" y="0"/>
                    </a:cubicBezTo>
                  </a:path>
                </a:pathLst>
              </a:custGeom>
              <a:noFill/>
              <a:ln w="38100" cap="rnd">
                <a:solidFill>
                  <a:srgbClr val="8B234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6" name="Freeform 45">
                <a:extLst>
                  <a:ext uri="{FF2B5EF4-FFF2-40B4-BE49-F238E27FC236}">
                    <a16:creationId xmlns:a16="http://schemas.microsoft.com/office/drawing/2014/main" id="{D2EA9F34-D025-5649-9DC5-565DA0DAAD20}"/>
                  </a:ext>
                </a:extLst>
              </p:cNvPr>
              <p:cNvSpPr/>
              <p:nvPr/>
            </p:nvSpPr>
            <p:spPr>
              <a:xfrm>
                <a:off x="4693840" y="1492284"/>
                <a:ext cx="2759210" cy="2882628"/>
              </a:xfrm>
              <a:custGeom>
                <a:avLst/>
                <a:gdLst>
                  <a:gd name="connsiteX0" fmla="*/ 0 w 2759210"/>
                  <a:gd name="connsiteY0" fmla="*/ 122871 h 2882627"/>
                  <a:gd name="connsiteX1" fmla="*/ 701951 w 2759210"/>
                  <a:gd name="connsiteY1" fmla="*/ 0 h 2882627"/>
                  <a:gd name="connsiteX2" fmla="*/ 2759210 w 2759210"/>
                  <a:gd name="connsiteY2" fmla="*/ 2057311 h 2882627"/>
                  <a:gd name="connsiteX3" fmla="*/ 2586974 w 2759210"/>
                  <a:gd name="connsiteY3" fmla="*/ 2882627 h 2882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59210" h="2882627">
                    <a:moveTo>
                      <a:pt x="0" y="122871"/>
                    </a:moveTo>
                    <a:cubicBezTo>
                      <a:pt x="219039" y="43373"/>
                      <a:pt x="455439" y="0"/>
                      <a:pt x="701951" y="0"/>
                    </a:cubicBezTo>
                    <a:cubicBezTo>
                      <a:pt x="1838132" y="0"/>
                      <a:pt x="2759210" y="921102"/>
                      <a:pt x="2759210" y="2057311"/>
                    </a:cubicBezTo>
                    <a:cubicBezTo>
                      <a:pt x="2759210" y="2350842"/>
                      <a:pt x="2697732" y="2629994"/>
                      <a:pt x="2586974" y="2882627"/>
                    </a:cubicBezTo>
                  </a:path>
                </a:pathLst>
              </a:custGeom>
              <a:noFill/>
              <a:ln w="38100" cap="rnd">
                <a:solidFill>
                  <a:srgbClr val="8B234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C23F48A-A351-614E-9949-04E11FE048EC}"/>
              </a:ext>
            </a:extLst>
          </p:cNvPr>
          <p:cNvGrpSpPr/>
          <p:nvPr/>
        </p:nvGrpSpPr>
        <p:grpSpPr>
          <a:xfrm>
            <a:off x="421602" y="475225"/>
            <a:ext cx="2304690" cy="2277400"/>
            <a:chOff x="7847706" y="3972561"/>
            <a:chExt cx="1795828" cy="1774564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F5BFF7BF-097B-3144-97CF-DB51394443B1}"/>
                </a:ext>
              </a:extLst>
            </p:cNvPr>
            <p:cNvSpPr/>
            <p:nvPr/>
          </p:nvSpPr>
          <p:spPr>
            <a:xfrm>
              <a:off x="7847706" y="4283604"/>
              <a:ext cx="1795828" cy="12470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50800" algn="ctr" fontAlgn="base"/>
              <a:r>
                <a:rPr lang="en-GB" sz="1400" b="1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Every action </a:t>
              </a:r>
              <a:br>
                <a:rPr lang="en-GB" sz="1400" b="1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400" b="1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counts and these conversation lines may support </a:t>
              </a:r>
              <a:br>
                <a:rPr lang="en-GB" sz="1400" b="1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400" b="1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 to have those uncomfortable conversations  </a:t>
              </a:r>
            </a:p>
          </p:txBody>
        </p:sp>
        <p:grpSp>
          <p:nvGrpSpPr>
            <p:cNvPr id="49" name="Graphic 13">
              <a:extLst>
                <a:ext uri="{FF2B5EF4-FFF2-40B4-BE49-F238E27FC236}">
                  <a16:creationId xmlns:a16="http://schemas.microsoft.com/office/drawing/2014/main" id="{40E38EEA-A015-1D4C-99BE-CA9CF202DC36}"/>
                </a:ext>
              </a:extLst>
            </p:cNvPr>
            <p:cNvGrpSpPr/>
            <p:nvPr/>
          </p:nvGrpSpPr>
          <p:grpSpPr>
            <a:xfrm>
              <a:off x="7857994" y="3972561"/>
              <a:ext cx="1774521" cy="1774564"/>
              <a:chOff x="3338531" y="1492282"/>
              <a:chExt cx="4114519" cy="4114620"/>
            </a:xfrm>
            <a:noFill/>
          </p:grpSpPr>
          <p:sp>
            <p:nvSpPr>
              <p:cNvPr id="50" name="Freeform 49">
                <a:extLst>
                  <a:ext uri="{FF2B5EF4-FFF2-40B4-BE49-F238E27FC236}">
                    <a16:creationId xmlns:a16="http://schemas.microsoft.com/office/drawing/2014/main" id="{EE7D82CA-CC63-DD49-8257-F5CE69ADEE05}"/>
                  </a:ext>
                </a:extLst>
              </p:cNvPr>
              <p:cNvSpPr/>
              <p:nvPr/>
            </p:nvSpPr>
            <p:spPr>
              <a:xfrm>
                <a:off x="3338531" y="2715744"/>
                <a:ext cx="2831517" cy="2891158"/>
              </a:xfrm>
              <a:custGeom>
                <a:avLst/>
                <a:gdLst>
                  <a:gd name="connsiteX0" fmla="*/ 2831517 w 2831517"/>
                  <a:gd name="connsiteY0" fmla="*/ 2740486 h 2891158"/>
                  <a:gd name="connsiteX1" fmla="*/ 2057260 w 2831517"/>
                  <a:gd name="connsiteY1" fmla="*/ 2891159 h 2891158"/>
                  <a:gd name="connsiteX2" fmla="*/ 0 w 2831517"/>
                  <a:gd name="connsiteY2" fmla="*/ 833848 h 2891158"/>
                  <a:gd name="connsiteX3" fmla="*/ 175995 w 2831517"/>
                  <a:gd name="connsiteY3" fmla="*/ 0 h 2891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31517" h="2891158">
                    <a:moveTo>
                      <a:pt x="2831517" y="2740486"/>
                    </a:moveTo>
                    <a:cubicBezTo>
                      <a:pt x="2592522" y="2837643"/>
                      <a:pt x="2331125" y="2891159"/>
                      <a:pt x="2057260" y="2891159"/>
                    </a:cubicBezTo>
                    <a:cubicBezTo>
                      <a:pt x="921079" y="2891159"/>
                      <a:pt x="0" y="1970057"/>
                      <a:pt x="0" y="833848"/>
                    </a:cubicBezTo>
                    <a:cubicBezTo>
                      <a:pt x="0" y="537006"/>
                      <a:pt x="62851" y="254871"/>
                      <a:pt x="175995" y="0"/>
                    </a:cubicBezTo>
                  </a:path>
                </a:pathLst>
              </a:custGeom>
              <a:noFill/>
              <a:ln w="38100" cap="rnd">
                <a:solidFill>
                  <a:srgbClr val="00594C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1" name="Freeform 50">
                <a:extLst>
                  <a:ext uri="{FF2B5EF4-FFF2-40B4-BE49-F238E27FC236}">
                    <a16:creationId xmlns:a16="http://schemas.microsoft.com/office/drawing/2014/main" id="{AA74A54C-3DDC-E042-8796-3C157E4040C9}"/>
                  </a:ext>
                </a:extLst>
              </p:cNvPr>
              <p:cNvSpPr/>
              <p:nvPr/>
            </p:nvSpPr>
            <p:spPr>
              <a:xfrm>
                <a:off x="4693840" y="1492282"/>
                <a:ext cx="2759210" cy="2882627"/>
              </a:xfrm>
              <a:custGeom>
                <a:avLst/>
                <a:gdLst>
                  <a:gd name="connsiteX0" fmla="*/ 0 w 2759210"/>
                  <a:gd name="connsiteY0" fmla="*/ 122871 h 2882627"/>
                  <a:gd name="connsiteX1" fmla="*/ 701951 w 2759210"/>
                  <a:gd name="connsiteY1" fmla="*/ 0 h 2882627"/>
                  <a:gd name="connsiteX2" fmla="*/ 2759210 w 2759210"/>
                  <a:gd name="connsiteY2" fmla="*/ 2057311 h 2882627"/>
                  <a:gd name="connsiteX3" fmla="*/ 2586974 w 2759210"/>
                  <a:gd name="connsiteY3" fmla="*/ 2882627 h 2882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59210" h="2882627">
                    <a:moveTo>
                      <a:pt x="0" y="122871"/>
                    </a:moveTo>
                    <a:cubicBezTo>
                      <a:pt x="219039" y="43373"/>
                      <a:pt x="455439" y="0"/>
                      <a:pt x="701951" y="0"/>
                    </a:cubicBezTo>
                    <a:cubicBezTo>
                      <a:pt x="1838132" y="0"/>
                      <a:pt x="2759210" y="921102"/>
                      <a:pt x="2759210" y="2057311"/>
                    </a:cubicBezTo>
                    <a:cubicBezTo>
                      <a:pt x="2759210" y="2350842"/>
                      <a:pt x="2697732" y="2629994"/>
                      <a:pt x="2586974" y="2882627"/>
                    </a:cubicBezTo>
                  </a:path>
                </a:pathLst>
              </a:custGeom>
              <a:noFill/>
              <a:ln w="38100" cap="rnd">
                <a:solidFill>
                  <a:srgbClr val="00594C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2760477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1DC3195E-53F1-9F4B-934A-2857551BBACA}"/>
              </a:ext>
            </a:extLst>
          </p:cNvPr>
          <p:cNvSpPr txBox="1">
            <a:spLocks/>
          </p:cNvSpPr>
          <p:nvPr/>
        </p:nvSpPr>
        <p:spPr>
          <a:xfrm>
            <a:off x="550864" y="2835640"/>
            <a:ext cx="9745532" cy="118671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i="0" u="none" strike="noStrike" cap="none" spc="0" baseline="0">
                <a:solidFill>
                  <a:srgbClr val="BF0078"/>
                </a:solidFill>
                <a:uFillTx/>
                <a:latin typeface="Frutiger LT Std 45 Light" panose="020B0602020204020204" pitchFamily="34" charset="77"/>
                <a:ea typeface="Frutiger LT Std 45 Light" panose="020B0602020204020204" pitchFamily="34" charset="77"/>
                <a:cs typeface="Calibri Light"/>
                <a:sym typeface="Calibri Light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en-GB" dirty="0">
                <a:solidFill>
                  <a:srgbClr val="8B23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next two slides could be printed as </a:t>
            </a:r>
            <a:br>
              <a:rPr lang="en-GB" dirty="0">
                <a:solidFill>
                  <a:srgbClr val="8B234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rgbClr val="8B23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 card size to slot into staff lanyards </a:t>
            </a:r>
          </a:p>
        </p:txBody>
      </p:sp>
    </p:spTree>
    <p:extLst>
      <p:ext uri="{BB962C8B-B14F-4D97-AF65-F5344CB8AC3E}">
        <p14:creationId xmlns:p14="http://schemas.microsoft.com/office/powerpoint/2010/main" val="383477010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33457-6E9A-429F-87B2-2B324BE43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986" y="606670"/>
            <a:ext cx="9725809" cy="842718"/>
          </a:xfrm>
        </p:spPr>
        <p:txBody>
          <a:bodyPr lIns="0" tIns="0" rIns="0" bIns="0">
            <a:normAutofit fontScale="90000"/>
          </a:bodyPr>
          <a:lstStyle/>
          <a:p>
            <a:r>
              <a:rPr lang="en-GB" dirty="0"/>
              <a:t>Covid-19: How to keep yourself and others safe when there are concerns</a:t>
            </a:r>
            <a:endParaRPr lang="en-GB" b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88ABB7E-3FC9-4278-A21A-855DE6B4E68F}"/>
              </a:ext>
            </a:extLst>
          </p:cNvPr>
          <p:cNvSpPr txBox="1">
            <a:spLocks/>
          </p:cNvSpPr>
          <p:nvPr/>
        </p:nvSpPr>
        <p:spPr>
          <a:xfrm>
            <a:off x="0" y="-1927041"/>
            <a:ext cx="12192000" cy="504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b="1" dirty="0">
              <a:solidFill>
                <a:schemeClr val="bg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5320809-276C-9341-9D08-57255E19B2D4}"/>
              </a:ext>
            </a:extLst>
          </p:cNvPr>
          <p:cNvGrpSpPr/>
          <p:nvPr/>
        </p:nvGrpSpPr>
        <p:grpSpPr>
          <a:xfrm>
            <a:off x="473130" y="2358129"/>
            <a:ext cx="2862114" cy="2862183"/>
            <a:chOff x="7857994" y="3972561"/>
            <a:chExt cx="1774521" cy="177456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FF12760-3F66-A942-809E-B32049812A56}"/>
                </a:ext>
              </a:extLst>
            </p:cNvPr>
            <p:cNvSpPr/>
            <p:nvPr/>
          </p:nvSpPr>
          <p:spPr>
            <a:xfrm>
              <a:off x="8037856" y="4411410"/>
              <a:ext cx="1552777" cy="9525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50800" fontAlgn="base">
                <a:spcAft>
                  <a:spcPts val="500"/>
                </a:spcAft>
              </a:pPr>
              <a:r>
                <a:rPr lang="en-GB" sz="1400" b="1" dirty="0">
                  <a:solidFill>
                    <a:srgbClr val="8B23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Speaking up if you </a:t>
              </a:r>
              <a:br>
                <a:rPr lang="en-GB" sz="1400" b="1" dirty="0">
                  <a:solidFill>
                    <a:srgbClr val="8B23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400" b="1" dirty="0">
                  <a:solidFill>
                    <a:srgbClr val="8B23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have a concern</a:t>
              </a:r>
            </a:p>
            <a:p>
              <a:pPr marL="222250" indent="-171450" fontAlgn="base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rgbClr val="00594C"/>
                  </a:solidFill>
                  <a:latin typeface="Frutiger LT Std 55 Roman" panose="020B0602020204020204" pitchFamily="34" charset="77"/>
                </a:rPr>
                <a:t>Prepare (think about why </a:t>
              </a:r>
              <a:br>
                <a:rPr lang="en-GB" sz="1200" dirty="0">
                  <a:solidFill>
                    <a:srgbClr val="00594C"/>
                  </a:solidFill>
                  <a:latin typeface="Frutiger LT Std 55 Roman" panose="020B0602020204020204" pitchFamily="34" charset="77"/>
                </a:rPr>
              </a:br>
              <a:r>
                <a:rPr lang="en-GB" sz="1200" dirty="0">
                  <a:solidFill>
                    <a:srgbClr val="00594C"/>
                  </a:solidFill>
                  <a:latin typeface="Frutiger LT Std 55 Roman" panose="020B0602020204020204" pitchFamily="34" charset="77"/>
                </a:rPr>
                <a:t>and how you want to raise your concern)</a:t>
              </a:r>
            </a:p>
            <a:p>
              <a:pPr marL="222250" indent="-171450" fontAlgn="base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rgbClr val="00594C"/>
                  </a:solidFill>
                  <a:latin typeface="Frutiger LT Std 55 Roman" panose="020B0602020204020204" pitchFamily="34" charset="77"/>
                </a:rPr>
                <a:t>Act (you can use the POIPS framework, see over)</a:t>
              </a:r>
              <a:endParaRPr lang="en-GB" sz="1200" i="1" dirty="0">
                <a:solidFill>
                  <a:srgbClr val="00594C"/>
                </a:solidFill>
                <a:latin typeface="Frutiger LT Std 55 Roman" panose="020B0602020204020204" pitchFamily="34" charset="77"/>
              </a:endParaRPr>
            </a:p>
          </p:txBody>
        </p:sp>
        <p:grpSp>
          <p:nvGrpSpPr>
            <p:cNvPr id="8" name="Graphic 13">
              <a:extLst>
                <a:ext uri="{FF2B5EF4-FFF2-40B4-BE49-F238E27FC236}">
                  <a16:creationId xmlns:a16="http://schemas.microsoft.com/office/drawing/2014/main" id="{E504B96C-A65D-6D4E-81CC-C0CD8D799CBE}"/>
                </a:ext>
              </a:extLst>
            </p:cNvPr>
            <p:cNvGrpSpPr/>
            <p:nvPr/>
          </p:nvGrpSpPr>
          <p:grpSpPr>
            <a:xfrm>
              <a:off x="7857994" y="3972561"/>
              <a:ext cx="1774521" cy="1774564"/>
              <a:chOff x="3338531" y="1492282"/>
              <a:chExt cx="4114519" cy="4114620"/>
            </a:xfrm>
            <a:noFill/>
          </p:grpSpPr>
          <p:sp>
            <p:nvSpPr>
              <p:cNvPr id="9" name="Freeform 8">
                <a:extLst>
                  <a:ext uri="{FF2B5EF4-FFF2-40B4-BE49-F238E27FC236}">
                    <a16:creationId xmlns:a16="http://schemas.microsoft.com/office/drawing/2014/main" id="{DCD602C1-B17A-D948-A362-925F37665AB1}"/>
                  </a:ext>
                </a:extLst>
              </p:cNvPr>
              <p:cNvSpPr/>
              <p:nvPr/>
            </p:nvSpPr>
            <p:spPr>
              <a:xfrm>
                <a:off x="3338531" y="2715744"/>
                <a:ext cx="2831517" cy="2891158"/>
              </a:xfrm>
              <a:custGeom>
                <a:avLst/>
                <a:gdLst>
                  <a:gd name="connsiteX0" fmla="*/ 2831517 w 2831517"/>
                  <a:gd name="connsiteY0" fmla="*/ 2740486 h 2891158"/>
                  <a:gd name="connsiteX1" fmla="*/ 2057260 w 2831517"/>
                  <a:gd name="connsiteY1" fmla="*/ 2891159 h 2891158"/>
                  <a:gd name="connsiteX2" fmla="*/ 0 w 2831517"/>
                  <a:gd name="connsiteY2" fmla="*/ 833848 h 2891158"/>
                  <a:gd name="connsiteX3" fmla="*/ 175995 w 2831517"/>
                  <a:gd name="connsiteY3" fmla="*/ 0 h 2891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31517" h="2891158">
                    <a:moveTo>
                      <a:pt x="2831517" y="2740486"/>
                    </a:moveTo>
                    <a:cubicBezTo>
                      <a:pt x="2592522" y="2837643"/>
                      <a:pt x="2331125" y="2891159"/>
                      <a:pt x="2057260" y="2891159"/>
                    </a:cubicBezTo>
                    <a:cubicBezTo>
                      <a:pt x="921079" y="2891159"/>
                      <a:pt x="0" y="1970057"/>
                      <a:pt x="0" y="833848"/>
                    </a:cubicBezTo>
                    <a:cubicBezTo>
                      <a:pt x="0" y="537006"/>
                      <a:pt x="62851" y="254871"/>
                      <a:pt x="175995" y="0"/>
                    </a:cubicBezTo>
                  </a:path>
                </a:pathLst>
              </a:custGeom>
              <a:noFill/>
              <a:ln w="38100" cap="rnd">
                <a:solidFill>
                  <a:srgbClr val="00594C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solidFill>
                    <a:srgbClr val="00594C"/>
                  </a:solidFill>
                </a:endParaRPr>
              </a:p>
            </p:txBody>
          </p:sp>
          <p:sp>
            <p:nvSpPr>
              <p:cNvPr id="10" name="Freeform 9">
                <a:extLst>
                  <a:ext uri="{FF2B5EF4-FFF2-40B4-BE49-F238E27FC236}">
                    <a16:creationId xmlns:a16="http://schemas.microsoft.com/office/drawing/2014/main" id="{F2EF6D6E-EF57-F14F-B9F8-4DEFFA0C3889}"/>
                  </a:ext>
                </a:extLst>
              </p:cNvPr>
              <p:cNvSpPr/>
              <p:nvPr/>
            </p:nvSpPr>
            <p:spPr>
              <a:xfrm>
                <a:off x="4693840" y="1492282"/>
                <a:ext cx="2759210" cy="2882627"/>
              </a:xfrm>
              <a:custGeom>
                <a:avLst/>
                <a:gdLst>
                  <a:gd name="connsiteX0" fmla="*/ 0 w 2759210"/>
                  <a:gd name="connsiteY0" fmla="*/ 122871 h 2882627"/>
                  <a:gd name="connsiteX1" fmla="*/ 701951 w 2759210"/>
                  <a:gd name="connsiteY1" fmla="*/ 0 h 2882627"/>
                  <a:gd name="connsiteX2" fmla="*/ 2759210 w 2759210"/>
                  <a:gd name="connsiteY2" fmla="*/ 2057311 h 2882627"/>
                  <a:gd name="connsiteX3" fmla="*/ 2586974 w 2759210"/>
                  <a:gd name="connsiteY3" fmla="*/ 2882627 h 2882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59210" h="2882627">
                    <a:moveTo>
                      <a:pt x="0" y="122871"/>
                    </a:moveTo>
                    <a:cubicBezTo>
                      <a:pt x="219039" y="43373"/>
                      <a:pt x="455439" y="0"/>
                      <a:pt x="701951" y="0"/>
                    </a:cubicBezTo>
                    <a:cubicBezTo>
                      <a:pt x="1838132" y="0"/>
                      <a:pt x="2759210" y="921102"/>
                      <a:pt x="2759210" y="2057311"/>
                    </a:cubicBezTo>
                    <a:cubicBezTo>
                      <a:pt x="2759210" y="2350842"/>
                      <a:pt x="2697732" y="2629994"/>
                      <a:pt x="2586974" y="2882627"/>
                    </a:cubicBezTo>
                  </a:path>
                </a:pathLst>
              </a:custGeom>
              <a:noFill/>
              <a:ln w="38100" cap="rnd">
                <a:solidFill>
                  <a:srgbClr val="00594C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solidFill>
                    <a:srgbClr val="00594C"/>
                  </a:solidFill>
                </a:endParaRPr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CD9C486-F704-AC4E-ABE8-A253A1851242}"/>
              </a:ext>
            </a:extLst>
          </p:cNvPr>
          <p:cNvGrpSpPr/>
          <p:nvPr/>
        </p:nvGrpSpPr>
        <p:grpSpPr>
          <a:xfrm>
            <a:off x="3818175" y="1841778"/>
            <a:ext cx="3726245" cy="3726334"/>
            <a:chOff x="7857994" y="3972561"/>
            <a:chExt cx="1774521" cy="177456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BA8658A-BBF7-B846-82F2-D49CF82DA12A}"/>
                </a:ext>
              </a:extLst>
            </p:cNvPr>
            <p:cNvSpPr/>
            <p:nvPr/>
          </p:nvSpPr>
          <p:spPr>
            <a:xfrm>
              <a:off x="8037856" y="4411410"/>
              <a:ext cx="1403384" cy="101988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50800" fontAlgn="base">
                <a:spcAft>
                  <a:spcPts val="500"/>
                </a:spcAft>
              </a:pPr>
              <a:r>
                <a:rPr lang="en-GB" sz="1400" b="1" dirty="0">
                  <a:solidFill>
                    <a:srgbClr val="8B23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Listening up if someone raises </a:t>
              </a:r>
              <a:br>
                <a:rPr lang="en-GB" sz="1400" b="1" dirty="0">
                  <a:solidFill>
                    <a:srgbClr val="8B23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400" b="1" dirty="0">
                  <a:solidFill>
                    <a:srgbClr val="8B23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concern with you</a:t>
              </a:r>
            </a:p>
            <a:p>
              <a:pPr marL="222250" indent="-171450" fontAlgn="base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Assume they are trying to help you</a:t>
              </a:r>
            </a:p>
            <a:p>
              <a:pPr marL="222250" indent="-171450" fontAlgn="base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Remember you may be scarier to others than you think </a:t>
              </a:r>
            </a:p>
            <a:p>
              <a:pPr marL="222250" indent="-171450" fontAlgn="base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Welcome fresh eyes, ears and perspectives on safety</a:t>
              </a:r>
            </a:p>
            <a:p>
              <a:pPr marL="222250" indent="-171450" fontAlgn="base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GB" sz="1200" i="1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Really </a:t>
              </a:r>
              <a:r>
                <a:rPr lang="en-GB" sz="1200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listen and respect their view – acknowledge these conversations are seldom ‘easy’ </a:t>
              </a:r>
              <a:endParaRPr lang="en-GB" sz="1200" i="1" dirty="0">
                <a:solidFill>
                  <a:srgbClr val="00594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5" name="Graphic 13">
              <a:extLst>
                <a:ext uri="{FF2B5EF4-FFF2-40B4-BE49-F238E27FC236}">
                  <a16:creationId xmlns:a16="http://schemas.microsoft.com/office/drawing/2014/main" id="{21DE09EE-2F45-B04C-A976-56328A312D80}"/>
                </a:ext>
              </a:extLst>
            </p:cNvPr>
            <p:cNvGrpSpPr/>
            <p:nvPr/>
          </p:nvGrpSpPr>
          <p:grpSpPr>
            <a:xfrm>
              <a:off x="7857994" y="3972561"/>
              <a:ext cx="1774521" cy="1774564"/>
              <a:chOff x="3338531" y="1492282"/>
              <a:chExt cx="4114519" cy="4114620"/>
            </a:xfrm>
            <a:noFill/>
          </p:grpSpPr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0B8F1B49-92E9-E54B-90FB-8763956C5A7D}"/>
                  </a:ext>
                </a:extLst>
              </p:cNvPr>
              <p:cNvSpPr/>
              <p:nvPr/>
            </p:nvSpPr>
            <p:spPr>
              <a:xfrm>
                <a:off x="3338531" y="2715744"/>
                <a:ext cx="2831517" cy="2891158"/>
              </a:xfrm>
              <a:custGeom>
                <a:avLst/>
                <a:gdLst>
                  <a:gd name="connsiteX0" fmla="*/ 2831517 w 2831517"/>
                  <a:gd name="connsiteY0" fmla="*/ 2740486 h 2891158"/>
                  <a:gd name="connsiteX1" fmla="*/ 2057260 w 2831517"/>
                  <a:gd name="connsiteY1" fmla="*/ 2891159 h 2891158"/>
                  <a:gd name="connsiteX2" fmla="*/ 0 w 2831517"/>
                  <a:gd name="connsiteY2" fmla="*/ 833848 h 2891158"/>
                  <a:gd name="connsiteX3" fmla="*/ 175995 w 2831517"/>
                  <a:gd name="connsiteY3" fmla="*/ 0 h 2891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31517" h="2891158">
                    <a:moveTo>
                      <a:pt x="2831517" y="2740486"/>
                    </a:moveTo>
                    <a:cubicBezTo>
                      <a:pt x="2592522" y="2837643"/>
                      <a:pt x="2331125" y="2891159"/>
                      <a:pt x="2057260" y="2891159"/>
                    </a:cubicBezTo>
                    <a:cubicBezTo>
                      <a:pt x="921079" y="2891159"/>
                      <a:pt x="0" y="1970057"/>
                      <a:pt x="0" y="833848"/>
                    </a:cubicBezTo>
                    <a:cubicBezTo>
                      <a:pt x="0" y="537006"/>
                      <a:pt x="62851" y="254871"/>
                      <a:pt x="175995" y="0"/>
                    </a:cubicBezTo>
                  </a:path>
                </a:pathLst>
              </a:custGeom>
              <a:noFill/>
              <a:ln w="38100" cap="rnd">
                <a:solidFill>
                  <a:srgbClr val="512698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7" name="Freeform 16">
                <a:extLst>
                  <a:ext uri="{FF2B5EF4-FFF2-40B4-BE49-F238E27FC236}">
                    <a16:creationId xmlns:a16="http://schemas.microsoft.com/office/drawing/2014/main" id="{EF0DF905-C978-3F4B-836B-039B4D133D58}"/>
                  </a:ext>
                </a:extLst>
              </p:cNvPr>
              <p:cNvSpPr/>
              <p:nvPr/>
            </p:nvSpPr>
            <p:spPr>
              <a:xfrm>
                <a:off x="4693840" y="1492282"/>
                <a:ext cx="2759210" cy="2882627"/>
              </a:xfrm>
              <a:custGeom>
                <a:avLst/>
                <a:gdLst>
                  <a:gd name="connsiteX0" fmla="*/ 0 w 2759210"/>
                  <a:gd name="connsiteY0" fmla="*/ 122871 h 2882627"/>
                  <a:gd name="connsiteX1" fmla="*/ 701951 w 2759210"/>
                  <a:gd name="connsiteY1" fmla="*/ 0 h 2882627"/>
                  <a:gd name="connsiteX2" fmla="*/ 2759210 w 2759210"/>
                  <a:gd name="connsiteY2" fmla="*/ 2057311 h 2882627"/>
                  <a:gd name="connsiteX3" fmla="*/ 2586974 w 2759210"/>
                  <a:gd name="connsiteY3" fmla="*/ 2882627 h 2882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59210" h="2882627">
                    <a:moveTo>
                      <a:pt x="0" y="122871"/>
                    </a:moveTo>
                    <a:cubicBezTo>
                      <a:pt x="219039" y="43373"/>
                      <a:pt x="455439" y="0"/>
                      <a:pt x="701951" y="0"/>
                    </a:cubicBezTo>
                    <a:cubicBezTo>
                      <a:pt x="1838132" y="0"/>
                      <a:pt x="2759210" y="921102"/>
                      <a:pt x="2759210" y="2057311"/>
                    </a:cubicBezTo>
                    <a:cubicBezTo>
                      <a:pt x="2759210" y="2350842"/>
                      <a:pt x="2697732" y="2629994"/>
                      <a:pt x="2586974" y="2882627"/>
                    </a:cubicBezTo>
                  </a:path>
                </a:pathLst>
              </a:custGeom>
              <a:noFill/>
              <a:ln w="38100" cap="rnd">
                <a:solidFill>
                  <a:srgbClr val="512698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2982EC6-88E5-B341-B5CF-5C992659A085}"/>
              </a:ext>
            </a:extLst>
          </p:cNvPr>
          <p:cNvGrpSpPr/>
          <p:nvPr/>
        </p:nvGrpSpPr>
        <p:grpSpPr>
          <a:xfrm>
            <a:off x="8092835" y="2125535"/>
            <a:ext cx="3094702" cy="3094777"/>
            <a:chOff x="7857994" y="3972561"/>
            <a:chExt cx="1774521" cy="177456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6E72D94-AAA8-8A44-A3FA-E7A5D1489826}"/>
                </a:ext>
              </a:extLst>
            </p:cNvPr>
            <p:cNvSpPr/>
            <p:nvPr/>
          </p:nvSpPr>
          <p:spPr>
            <a:xfrm>
              <a:off x="8037856" y="4411410"/>
              <a:ext cx="1552777" cy="95446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50800" fontAlgn="base">
                <a:spcAft>
                  <a:spcPts val="500"/>
                </a:spcAft>
              </a:pPr>
              <a:r>
                <a:rPr lang="en-GB" sz="1400" b="1" dirty="0">
                  <a:solidFill>
                    <a:srgbClr val="8B23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Building a safer culture</a:t>
              </a:r>
            </a:p>
            <a:p>
              <a:pPr marL="222250" indent="-171450" fontAlgn="base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Whether speaking up or listening up: assume positive intent; distinguish between </a:t>
              </a:r>
              <a:br>
                <a:rPr lang="en-GB" sz="1200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200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person and their behaviour; </a:t>
              </a:r>
              <a:br>
                <a:rPr lang="en-GB" sz="1200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200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keep the conversation respectful, even if there </a:t>
              </a:r>
              <a:br>
                <a:rPr lang="en-GB" sz="1200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200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 disagreement</a:t>
              </a:r>
              <a:endParaRPr lang="en-GB" sz="1200" i="1" dirty="0">
                <a:solidFill>
                  <a:srgbClr val="00594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0" name="Graphic 13">
              <a:extLst>
                <a:ext uri="{FF2B5EF4-FFF2-40B4-BE49-F238E27FC236}">
                  <a16:creationId xmlns:a16="http://schemas.microsoft.com/office/drawing/2014/main" id="{08EFEDB6-B676-1843-870C-3A450D40892D}"/>
                </a:ext>
              </a:extLst>
            </p:cNvPr>
            <p:cNvGrpSpPr/>
            <p:nvPr/>
          </p:nvGrpSpPr>
          <p:grpSpPr>
            <a:xfrm>
              <a:off x="7857994" y="3972561"/>
              <a:ext cx="1774521" cy="1774564"/>
              <a:chOff x="3338531" y="1492282"/>
              <a:chExt cx="4114519" cy="4114620"/>
            </a:xfrm>
            <a:noFill/>
          </p:grpSpPr>
          <p:sp>
            <p:nvSpPr>
              <p:cNvPr id="21" name="Freeform 20">
                <a:extLst>
                  <a:ext uri="{FF2B5EF4-FFF2-40B4-BE49-F238E27FC236}">
                    <a16:creationId xmlns:a16="http://schemas.microsoft.com/office/drawing/2014/main" id="{F12CA63F-3062-5F4F-98AA-79A38858BF9E}"/>
                  </a:ext>
                </a:extLst>
              </p:cNvPr>
              <p:cNvSpPr/>
              <p:nvPr/>
            </p:nvSpPr>
            <p:spPr>
              <a:xfrm>
                <a:off x="3338531" y="2715744"/>
                <a:ext cx="2831517" cy="2891158"/>
              </a:xfrm>
              <a:custGeom>
                <a:avLst/>
                <a:gdLst>
                  <a:gd name="connsiteX0" fmla="*/ 2831517 w 2831517"/>
                  <a:gd name="connsiteY0" fmla="*/ 2740486 h 2891158"/>
                  <a:gd name="connsiteX1" fmla="*/ 2057260 w 2831517"/>
                  <a:gd name="connsiteY1" fmla="*/ 2891159 h 2891158"/>
                  <a:gd name="connsiteX2" fmla="*/ 0 w 2831517"/>
                  <a:gd name="connsiteY2" fmla="*/ 833848 h 2891158"/>
                  <a:gd name="connsiteX3" fmla="*/ 175995 w 2831517"/>
                  <a:gd name="connsiteY3" fmla="*/ 0 h 2891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31517" h="2891158">
                    <a:moveTo>
                      <a:pt x="2831517" y="2740486"/>
                    </a:moveTo>
                    <a:cubicBezTo>
                      <a:pt x="2592522" y="2837643"/>
                      <a:pt x="2331125" y="2891159"/>
                      <a:pt x="2057260" y="2891159"/>
                    </a:cubicBezTo>
                    <a:cubicBezTo>
                      <a:pt x="921079" y="2891159"/>
                      <a:pt x="0" y="1970057"/>
                      <a:pt x="0" y="833848"/>
                    </a:cubicBezTo>
                    <a:cubicBezTo>
                      <a:pt x="0" y="537006"/>
                      <a:pt x="62851" y="254871"/>
                      <a:pt x="175995" y="0"/>
                    </a:cubicBezTo>
                  </a:path>
                </a:pathLst>
              </a:custGeom>
              <a:noFill/>
              <a:ln w="38100" cap="rnd">
                <a:solidFill>
                  <a:srgbClr val="8B234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22" name="Freeform 21">
                <a:extLst>
                  <a:ext uri="{FF2B5EF4-FFF2-40B4-BE49-F238E27FC236}">
                    <a16:creationId xmlns:a16="http://schemas.microsoft.com/office/drawing/2014/main" id="{ACCCA45D-29D0-544D-B2F4-A4E896578CA4}"/>
                  </a:ext>
                </a:extLst>
              </p:cNvPr>
              <p:cNvSpPr/>
              <p:nvPr/>
            </p:nvSpPr>
            <p:spPr>
              <a:xfrm>
                <a:off x="4693840" y="1492282"/>
                <a:ext cx="2759210" cy="2882627"/>
              </a:xfrm>
              <a:custGeom>
                <a:avLst/>
                <a:gdLst>
                  <a:gd name="connsiteX0" fmla="*/ 0 w 2759210"/>
                  <a:gd name="connsiteY0" fmla="*/ 122871 h 2882627"/>
                  <a:gd name="connsiteX1" fmla="*/ 701951 w 2759210"/>
                  <a:gd name="connsiteY1" fmla="*/ 0 h 2882627"/>
                  <a:gd name="connsiteX2" fmla="*/ 2759210 w 2759210"/>
                  <a:gd name="connsiteY2" fmla="*/ 2057311 h 2882627"/>
                  <a:gd name="connsiteX3" fmla="*/ 2586974 w 2759210"/>
                  <a:gd name="connsiteY3" fmla="*/ 2882627 h 2882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59210" h="2882627">
                    <a:moveTo>
                      <a:pt x="0" y="122871"/>
                    </a:moveTo>
                    <a:cubicBezTo>
                      <a:pt x="219039" y="43373"/>
                      <a:pt x="455439" y="0"/>
                      <a:pt x="701951" y="0"/>
                    </a:cubicBezTo>
                    <a:cubicBezTo>
                      <a:pt x="1838132" y="0"/>
                      <a:pt x="2759210" y="921102"/>
                      <a:pt x="2759210" y="2057311"/>
                    </a:cubicBezTo>
                    <a:cubicBezTo>
                      <a:pt x="2759210" y="2350842"/>
                      <a:pt x="2697732" y="2629994"/>
                      <a:pt x="2586974" y="2882627"/>
                    </a:cubicBezTo>
                  </a:path>
                </a:pathLst>
              </a:custGeom>
              <a:noFill/>
              <a:ln w="38100" cap="rnd">
                <a:solidFill>
                  <a:srgbClr val="8B234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9381898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33457-6E9A-429F-87B2-2B324BE43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986" y="606670"/>
            <a:ext cx="9725809" cy="842718"/>
          </a:xfrm>
        </p:spPr>
        <p:txBody>
          <a:bodyPr lIns="0" tIns="0" rIns="0" bIns="0">
            <a:normAutofit fontScale="90000"/>
          </a:bodyPr>
          <a:lstStyle/>
          <a:p>
            <a:r>
              <a:rPr lang="en-GB" dirty="0"/>
              <a:t>Having a difficult conversation using the POIPS framework</a:t>
            </a:r>
            <a:endParaRPr lang="en-GB" b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88ABB7E-3FC9-4278-A21A-855DE6B4E68F}"/>
              </a:ext>
            </a:extLst>
          </p:cNvPr>
          <p:cNvSpPr txBox="1">
            <a:spLocks/>
          </p:cNvSpPr>
          <p:nvPr/>
        </p:nvSpPr>
        <p:spPr>
          <a:xfrm>
            <a:off x="0" y="-1927041"/>
            <a:ext cx="12192000" cy="504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b="1" dirty="0">
              <a:solidFill>
                <a:schemeClr val="bg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5320809-276C-9341-9D08-57255E19B2D4}"/>
              </a:ext>
            </a:extLst>
          </p:cNvPr>
          <p:cNvGrpSpPr/>
          <p:nvPr/>
        </p:nvGrpSpPr>
        <p:grpSpPr>
          <a:xfrm>
            <a:off x="643462" y="1805620"/>
            <a:ext cx="2490777" cy="2490837"/>
            <a:chOff x="7857994" y="3972561"/>
            <a:chExt cx="1774521" cy="177456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FF12760-3F66-A942-809E-B32049812A56}"/>
                </a:ext>
              </a:extLst>
            </p:cNvPr>
            <p:cNvSpPr/>
            <p:nvPr/>
          </p:nvSpPr>
          <p:spPr>
            <a:xfrm>
              <a:off x="7860760" y="4360316"/>
              <a:ext cx="1702030" cy="110001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50800" algn="ctr" fontAlgn="base">
                <a:spcAft>
                  <a:spcPts val="500"/>
                </a:spcAft>
              </a:pPr>
              <a:r>
                <a:rPr lang="en-GB" sz="1400" b="1" dirty="0">
                  <a:solidFill>
                    <a:srgbClr val="8B23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Permission</a:t>
              </a:r>
            </a:p>
            <a:p>
              <a:pPr marL="50800" algn="ctr" fontAlgn="base">
                <a:spcAft>
                  <a:spcPts val="500"/>
                </a:spcAft>
              </a:pPr>
              <a:r>
                <a:rPr lang="en-GB" sz="1200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Ask to speak to your colleague in a suitable place, allowing enough time</a:t>
              </a:r>
            </a:p>
            <a:p>
              <a:pPr marL="50800" algn="ctr" fontAlgn="base">
                <a:spcAft>
                  <a:spcPts val="500"/>
                </a:spcAft>
              </a:pPr>
              <a:r>
                <a:rPr lang="en-GB" sz="1200" i="1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e.g. “Can we chat for </a:t>
              </a:r>
              <a:br>
                <a:rPr lang="en-GB" sz="1200" i="1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200" i="1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five minutes in </a:t>
              </a:r>
              <a:br>
                <a:rPr lang="en-GB" sz="1200" i="1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200" i="1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office?”</a:t>
              </a:r>
            </a:p>
          </p:txBody>
        </p:sp>
        <p:grpSp>
          <p:nvGrpSpPr>
            <p:cNvPr id="8" name="Graphic 13">
              <a:extLst>
                <a:ext uri="{FF2B5EF4-FFF2-40B4-BE49-F238E27FC236}">
                  <a16:creationId xmlns:a16="http://schemas.microsoft.com/office/drawing/2014/main" id="{E504B96C-A65D-6D4E-81CC-C0CD8D799CBE}"/>
                </a:ext>
              </a:extLst>
            </p:cNvPr>
            <p:cNvGrpSpPr/>
            <p:nvPr/>
          </p:nvGrpSpPr>
          <p:grpSpPr>
            <a:xfrm>
              <a:off x="7857994" y="3972561"/>
              <a:ext cx="1774521" cy="1774564"/>
              <a:chOff x="3338531" y="1492282"/>
              <a:chExt cx="4114519" cy="4114620"/>
            </a:xfrm>
            <a:noFill/>
          </p:grpSpPr>
          <p:sp>
            <p:nvSpPr>
              <p:cNvPr id="9" name="Freeform 8">
                <a:extLst>
                  <a:ext uri="{FF2B5EF4-FFF2-40B4-BE49-F238E27FC236}">
                    <a16:creationId xmlns:a16="http://schemas.microsoft.com/office/drawing/2014/main" id="{DCD602C1-B17A-D948-A362-925F37665AB1}"/>
                  </a:ext>
                </a:extLst>
              </p:cNvPr>
              <p:cNvSpPr/>
              <p:nvPr/>
            </p:nvSpPr>
            <p:spPr>
              <a:xfrm>
                <a:off x="3338531" y="2715744"/>
                <a:ext cx="2831517" cy="2891158"/>
              </a:xfrm>
              <a:custGeom>
                <a:avLst/>
                <a:gdLst>
                  <a:gd name="connsiteX0" fmla="*/ 2831517 w 2831517"/>
                  <a:gd name="connsiteY0" fmla="*/ 2740486 h 2891158"/>
                  <a:gd name="connsiteX1" fmla="*/ 2057260 w 2831517"/>
                  <a:gd name="connsiteY1" fmla="*/ 2891159 h 2891158"/>
                  <a:gd name="connsiteX2" fmla="*/ 0 w 2831517"/>
                  <a:gd name="connsiteY2" fmla="*/ 833848 h 2891158"/>
                  <a:gd name="connsiteX3" fmla="*/ 175995 w 2831517"/>
                  <a:gd name="connsiteY3" fmla="*/ 0 h 2891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31517" h="2891158">
                    <a:moveTo>
                      <a:pt x="2831517" y="2740486"/>
                    </a:moveTo>
                    <a:cubicBezTo>
                      <a:pt x="2592522" y="2837643"/>
                      <a:pt x="2331125" y="2891159"/>
                      <a:pt x="2057260" y="2891159"/>
                    </a:cubicBezTo>
                    <a:cubicBezTo>
                      <a:pt x="921079" y="2891159"/>
                      <a:pt x="0" y="1970057"/>
                      <a:pt x="0" y="833848"/>
                    </a:cubicBezTo>
                    <a:cubicBezTo>
                      <a:pt x="0" y="537006"/>
                      <a:pt x="62851" y="254871"/>
                      <a:pt x="175995" y="0"/>
                    </a:cubicBezTo>
                  </a:path>
                </a:pathLst>
              </a:custGeom>
              <a:noFill/>
              <a:ln w="38100" cap="rnd">
                <a:solidFill>
                  <a:srgbClr val="00594C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0" name="Freeform 9">
                <a:extLst>
                  <a:ext uri="{FF2B5EF4-FFF2-40B4-BE49-F238E27FC236}">
                    <a16:creationId xmlns:a16="http://schemas.microsoft.com/office/drawing/2014/main" id="{F2EF6D6E-EF57-F14F-B9F8-4DEFFA0C3889}"/>
                  </a:ext>
                </a:extLst>
              </p:cNvPr>
              <p:cNvSpPr/>
              <p:nvPr/>
            </p:nvSpPr>
            <p:spPr>
              <a:xfrm>
                <a:off x="4693840" y="1492282"/>
                <a:ext cx="2759210" cy="2882627"/>
              </a:xfrm>
              <a:custGeom>
                <a:avLst/>
                <a:gdLst>
                  <a:gd name="connsiteX0" fmla="*/ 0 w 2759210"/>
                  <a:gd name="connsiteY0" fmla="*/ 122871 h 2882627"/>
                  <a:gd name="connsiteX1" fmla="*/ 701951 w 2759210"/>
                  <a:gd name="connsiteY1" fmla="*/ 0 h 2882627"/>
                  <a:gd name="connsiteX2" fmla="*/ 2759210 w 2759210"/>
                  <a:gd name="connsiteY2" fmla="*/ 2057311 h 2882627"/>
                  <a:gd name="connsiteX3" fmla="*/ 2586974 w 2759210"/>
                  <a:gd name="connsiteY3" fmla="*/ 2882627 h 2882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59210" h="2882627">
                    <a:moveTo>
                      <a:pt x="0" y="122871"/>
                    </a:moveTo>
                    <a:cubicBezTo>
                      <a:pt x="219039" y="43373"/>
                      <a:pt x="455439" y="0"/>
                      <a:pt x="701951" y="0"/>
                    </a:cubicBezTo>
                    <a:cubicBezTo>
                      <a:pt x="1838132" y="0"/>
                      <a:pt x="2759210" y="921102"/>
                      <a:pt x="2759210" y="2057311"/>
                    </a:cubicBezTo>
                    <a:cubicBezTo>
                      <a:pt x="2759210" y="2350842"/>
                      <a:pt x="2697732" y="2629994"/>
                      <a:pt x="2586974" y="2882627"/>
                    </a:cubicBezTo>
                  </a:path>
                </a:pathLst>
              </a:custGeom>
              <a:noFill/>
              <a:ln w="38100" cap="rnd">
                <a:solidFill>
                  <a:srgbClr val="00594C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9768CE9-207E-5344-AF90-4CA92D4EFE7F}"/>
              </a:ext>
            </a:extLst>
          </p:cNvPr>
          <p:cNvGrpSpPr/>
          <p:nvPr/>
        </p:nvGrpSpPr>
        <p:grpSpPr>
          <a:xfrm>
            <a:off x="2568968" y="3873724"/>
            <a:ext cx="2642446" cy="2642510"/>
            <a:chOff x="7857994" y="3972561"/>
            <a:chExt cx="1774521" cy="1774564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BC3486E-51CC-DF45-9822-F0A36C0BD3AB}"/>
                </a:ext>
              </a:extLst>
            </p:cNvPr>
            <p:cNvSpPr/>
            <p:nvPr/>
          </p:nvSpPr>
          <p:spPr>
            <a:xfrm>
              <a:off x="7993792" y="4256445"/>
              <a:ext cx="1527579" cy="12848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50800" algn="ctr" fontAlgn="base">
                <a:spcAft>
                  <a:spcPts val="500"/>
                </a:spcAft>
              </a:pPr>
              <a:r>
                <a:rPr lang="en-GB" sz="1400" b="1" dirty="0">
                  <a:solidFill>
                    <a:srgbClr val="8B23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Observation </a:t>
              </a:r>
            </a:p>
            <a:p>
              <a:pPr marL="50800" algn="ctr" fontAlgn="base">
                <a:spcAft>
                  <a:spcPts val="500"/>
                </a:spcAft>
              </a:pPr>
              <a:r>
                <a:rPr lang="en-GB" sz="1200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Give a factual description </a:t>
              </a:r>
              <a:br>
                <a:rPr lang="en-GB" sz="1200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200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the concerning behaviour, ideally behaviour </a:t>
              </a:r>
              <a:r>
                <a:rPr lang="en-GB" sz="1200" b="1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</a:t>
              </a:r>
              <a:r>
                <a:rPr lang="en-GB" sz="1200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have witnessed </a:t>
              </a:r>
            </a:p>
            <a:p>
              <a:pPr marL="50800" algn="ctr" fontAlgn="base">
                <a:spcAft>
                  <a:spcPts val="500"/>
                </a:spcAft>
              </a:pPr>
              <a:r>
                <a:rPr lang="en-GB" sz="1200" i="1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e.g. “I noticed you were sitting right next to colleagues at coffee time without a mask on”</a:t>
              </a:r>
            </a:p>
          </p:txBody>
        </p:sp>
        <p:grpSp>
          <p:nvGrpSpPr>
            <p:cNvPr id="45" name="Graphic 13">
              <a:extLst>
                <a:ext uri="{FF2B5EF4-FFF2-40B4-BE49-F238E27FC236}">
                  <a16:creationId xmlns:a16="http://schemas.microsoft.com/office/drawing/2014/main" id="{1732AA83-E76A-9146-AB34-BEE7C09A16D7}"/>
                </a:ext>
              </a:extLst>
            </p:cNvPr>
            <p:cNvGrpSpPr/>
            <p:nvPr/>
          </p:nvGrpSpPr>
          <p:grpSpPr>
            <a:xfrm>
              <a:off x="7857994" y="3972561"/>
              <a:ext cx="1774521" cy="1774564"/>
              <a:chOff x="3338531" y="1492282"/>
              <a:chExt cx="4114519" cy="4114620"/>
            </a:xfrm>
            <a:noFill/>
          </p:grpSpPr>
          <p:sp>
            <p:nvSpPr>
              <p:cNvPr id="46" name="Freeform 45">
                <a:extLst>
                  <a:ext uri="{FF2B5EF4-FFF2-40B4-BE49-F238E27FC236}">
                    <a16:creationId xmlns:a16="http://schemas.microsoft.com/office/drawing/2014/main" id="{D020F891-7C1F-F142-88A2-507F9BE649A5}"/>
                  </a:ext>
                </a:extLst>
              </p:cNvPr>
              <p:cNvSpPr/>
              <p:nvPr/>
            </p:nvSpPr>
            <p:spPr>
              <a:xfrm>
                <a:off x="3338531" y="2715744"/>
                <a:ext cx="2831517" cy="2891158"/>
              </a:xfrm>
              <a:custGeom>
                <a:avLst/>
                <a:gdLst>
                  <a:gd name="connsiteX0" fmla="*/ 2831517 w 2831517"/>
                  <a:gd name="connsiteY0" fmla="*/ 2740486 h 2891158"/>
                  <a:gd name="connsiteX1" fmla="*/ 2057260 w 2831517"/>
                  <a:gd name="connsiteY1" fmla="*/ 2891159 h 2891158"/>
                  <a:gd name="connsiteX2" fmla="*/ 0 w 2831517"/>
                  <a:gd name="connsiteY2" fmla="*/ 833848 h 2891158"/>
                  <a:gd name="connsiteX3" fmla="*/ 175995 w 2831517"/>
                  <a:gd name="connsiteY3" fmla="*/ 0 h 2891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31517" h="2891158">
                    <a:moveTo>
                      <a:pt x="2831517" y="2740486"/>
                    </a:moveTo>
                    <a:cubicBezTo>
                      <a:pt x="2592522" y="2837643"/>
                      <a:pt x="2331125" y="2891159"/>
                      <a:pt x="2057260" y="2891159"/>
                    </a:cubicBezTo>
                    <a:cubicBezTo>
                      <a:pt x="921079" y="2891159"/>
                      <a:pt x="0" y="1970057"/>
                      <a:pt x="0" y="833848"/>
                    </a:cubicBezTo>
                    <a:cubicBezTo>
                      <a:pt x="0" y="537006"/>
                      <a:pt x="62851" y="254871"/>
                      <a:pt x="175995" y="0"/>
                    </a:cubicBezTo>
                  </a:path>
                </a:pathLst>
              </a:custGeom>
              <a:noFill/>
              <a:ln w="38100" cap="rnd">
                <a:solidFill>
                  <a:srgbClr val="512698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7" name="Freeform 46">
                <a:extLst>
                  <a:ext uri="{FF2B5EF4-FFF2-40B4-BE49-F238E27FC236}">
                    <a16:creationId xmlns:a16="http://schemas.microsoft.com/office/drawing/2014/main" id="{74CCC4D6-8590-DA42-A148-FA6E52423C69}"/>
                  </a:ext>
                </a:extLst>
              </p:cNvPr>
              <p:cNvSpPr/>
              <p:nvPr/>
            </p:nvSpPr>
            <p:spPr>
              <a:xfrm>
                <a:off x="4693840" y="1492282"/>
                <a:ext cx="2759210" cy="2882627"/>
              </a:xfrm>
              <a:custGeom>
                <a:avLst/>
                <a:gdLst>
                  <a:gd name="connsiteX0" fmla="*/ 0 w 2759210"/>
                  <a:gd name="connsiteY0" fmla="*/ 122871 h 2882627"/>
                  <a:gd name="connsiteX1" fmla="*/ 701951 w 2759210"/>
                  <a:gd name="connsiteY1" fmla="*/ 0 h 2882627"/>
                  <a:gd name="connsiteX2" fmla="*/ 2759210 w 2759210"/>
                  <a:gd name="connsiteY2" fmla="*/ 2057311 h 2882627"/>
                  <a:gd name="connsiteX3" fmla="*/ 2586974 w 2759210"/>
                  <a:gd name="connsiteY3" fmla="*/ 2882627 h 2882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59210" h="2882627">
                    <a:moveTo>
                      <a:pt x="0" y="122871"/>
                    </a:moveTo>
                    <a:cubicBezTo>
                      <a:pt x="219039" y="43373"/>
                      <a:pt x="455439" y="0"/>
                      <a:pt x="701951" y="0"/>
                    </a:cubicBezTo>
                    <a:cubicBezTo>
                      <a:pt x="1838132" y="0"/>
                      <a:pt x="2759210" y="921102"/>
                      <a:pt x="2759210" y="2057311"/>
                    </a:cubicBezTo>
                    <a:cubicBezTo>
                      <a:pt x="2759210" y="2350842"/>
                      <a:pt x="2697732" y="2629994"/>
                      <a:pt x="2586974" y="2882627"/>
                    </a:cubicBezTo>
                  </a:path>
                </a:pathLst>
              </a:custGeom>
              <a:noFill/>
              <a:ln w="38100" cap="rnd">
                <a:solidFill>
                  <a:srgbClr val="512698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436A313-50DA-D64A-851A-BBF48DCE7CF1}"/>
              </a:ext>
            </a:extLst>
          </p:cNvPr>
          <p:cNvGrpSpPr/>
          <p:nvPr/>
        </p:nvGrpSpPr>
        <p:grpSpPr>
          <a:xfrm>
            <a:off x="4656166" y="1620813"/>
            <a:ext cx="2497963" cy="2498021"/>
            <a:chOff x="7857994" y="3972561"/>
            <a:chExt cx="1774526" cy="1774566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A008D71-F8B3-5447-A00B-2CD9B5949039}"/>
                </a:ext>
              </a:extLst>
            </p:cNvPr>
            <p:cNvSpPr/>
            <p:nvPr/>
          </p:nvSpPr>
          <p:spPr>
            <a:xfrm>
              <a:off x="7974431" y="4195310"/>
              <a:ext cx="1498747" cy="122803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50800" algn="ctr" fontAlgn="base">
                <a:spcAft>
                  <a:spcPts val="500"/>
                </a:spcAft>
              </a:pPr>
              <a:r>
                <a:rPr lang="en-GB" sz="1400" b="1" dirty="0">
                  <a:solidFill>
                    <a:srgbClr val="8B23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Impact</a:t>
              </a:r>
            </a:p>
            <a:p>
              <a:pPr marL="50800" algn="ctr" fontAlgn="base">
                <a:spcAft>
                  <a:spcPts val="500"/>
                </a:spcAft>
              </a:pPr>
              <a:r>
                <a:rPr lang="en-GB" sz="1200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Describe the impact of their behaviour on others (patients/the team/you)</a:t>
              </a:r>
            </a:p>
            <a:p>
              <a:pPr marL="50800" algn="ctr" fontAlgn="base">
                <a:spcAft>
                  <a:spcPts val="500"/>
                </a:spcAft>
              </a:pPr>
              <a:r>
                <a:rPr lang="en-GB" sz="1200" i="1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e.g. “I’m concerned that this puts us all at higher risk of catching and spreading Covid-19. </a:t>
              </a:r>
            </a:p>
          </p:txBody>
        </p:sp>
        <p:grpSp>
          <p:nvGrpSpPr>
            <p:cNvPr id="50" name="Graphic 13">
              <a:extLst>
                <a:ext uri="{FF2B5EF4-FFF2-40B4-BE49-F238E27FC236}">
                  <a16:creationId xmlns:a16="http://schemas.microsoft.com/office/drawing/2014/main" id="{3A1B464E-BA11-0140-AC72-3E48CD8DF5A4}"/>
                </a:ext>
              </a:extLst>
            </p:cNvPr>
            <p:cNvGrpSpPr/>
            <p:nvPr/>
          </p:nvGrpSpPr>
          <p:grpSpPr>
            <a:xfrm>
              <a:off x="7857994" y="3972561"/>
              <a:ext cx="1774526" cy="1774566"/>
              <a:chOff x="3338531" y="1492279"/>
              <a:chExt cx="4114529" cy="4114623"/>
            </a:xfrm>
            <a:noFill/>
          </p:grpSpPr>
          <p:sp>
            <p:nvSpPr>
              <p:cNvPr id="51" name="Freeform 50">
                <a:extLst>
                  <a:ext uri="{FF2B5EF4-FFF2-40B4-BE49-F238E27FC236}">
                    <a16:creationId xmlns:a16="http://schemas.microsoft.com/office/drawing/2014/main" id="{A6A1E71A-A737-DF49-B4CA-83C368251D36}"/>
                  </a:ext>
                </a:extLst>
              </p:cNvPr>
              <p:cNvSpPr/>
              <p:nvPr/>
            </p:nvSpPr>
            <p:spPr>
              <a:xfrm>
                <a:off x="3338531" y="2715744"/>
                <a:ext cx="2831517" cy="2891158"/>
              </a:xfrm>
              <a:custGeom>
                <a:avLst/>
                <a:gdLst>
                  <a:gd name="connsiteX0" fmla="*/ 2831517 w 2831517"/>
                  <a:gd name="connsiteY0" fmla="*/ 2740486 h 2891158"/>
                  <a:gd name="connsiteX1" fmla="*/ 2057260 w 2831517"/>
                  <a:gd name="connsiteY1" fmla="*/ 2891159 h 2891158"/>
                  <a:gd name="connsiteX2" fmla="*/ 0 w 2831517"/>
                  <a:gd name="connsiteY2" fmla="*/ 833848 h 2891158"/>
                  <a:gd name="connsiteX3" fmla="*/ 175995 w 2831517"/>
                  <a:gd name="connsiteY3" fmla="*/ 0 h 2891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31517" h="2891158">
                    <a:moveTo>
                      <a:pt x="2831517" y="2740486"/>
                    </a:moveTo>
                    <a:cubicBezTo>
                      <a:pt x="2592522" y="2837643"/>
                      <a:pt x="2331125" y="2891159"/>
                      <a:pt x="2057260" y="2891159"/>
                    </a:cubicBezTo>
                    <a:cubicBezTo>
                      <a:pt x="921079" y="2891159"/>
                      <a:pt x="0" y="1970057"/>
                      <a:pt x="0" y="833848"/>
                    </a:cubicBezTo>
                    <a:cubicBezTo>
                      <a:pt x="0" y="537006"/>
                      <a:pt x="62851" y="254871"/>
                      <a:pt x="175995" y="0"/>
                    </a:cubicBezTo>
                  </a:path>
                </a:pathLst>
              </a:custGeom>
              <a:noFill/>
              <a:ln w="38100" cap="rnd">
                <a:solidFill>
                  <a:srgbClr val="512698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52" name="Freeform 51">
                <a:extLst>
                  <a:ext uri="{FF2B5EF4-FFF2-40B4-BE49-F238E27FC236}">
                    <a16:creationId xmlns:a16="http://schemas.microsoft.com/office/drawing/2014/main" id="{CAFDA963-2480-1643-8FB8-A60919BFDC1D}"/>
                  </a:ext>
                </a:extLst>
              </p:cNvPr>
              <p:cNvSpPr/>
              <p:nvPr/>
            </p:nvSpPr>
            <p:spPr>
              <a:xfrm>
                <a:off x="4693850" y="1492279"/>
                <a:ext cx="2759210" cy="2882627"/>
              </a:xfrm>
              <a:custGeom>
                <a:avLst/>
                <a:gdLst>
                  <a:gd name="connsiteX0" fmla="*/ 0 w 2759210"/>
                  <a:gd name="connsiteY0" fmla="*/ 122871 h 2882627"/>
                  <a:gd name="connsiteX1" fmla="*/ 701951 w 2759210"/>
                  <a:gd name="connsiteY1" fmla="*/ 0 h 2882627"/>
                  <a:gd name="connsiteX2" fmla="*/ 2759210 w 2759210"/>
                  <a:gd name="connsiteY2" fmla="*/ 2057311 h 2882627"/>
                  <a:gd name="connsiteX3" fmla="*/ 2586974 w 2759210"/>
                  <a:gd name="connsiteY3" fmla="*/ 2882627 h 2882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59210" h="2882627">
                    <a:moveTo>
                      <a:pt x="0" y="122871"/>
                    </a:moveTo>
                    <a:cubicBezTo>
                      <a:pt x="219039" y="43373"/>
                      <a:pt x="455439" y="0"/>
                      <a:pt x="701951" y="0"/>
                    </a:cubicBezTo>
                    <a:cubicBezTo>
                      <a:pt x="1838132" y="0"/>
                      <a:pt x="2759210" y="921102"/>
                      <a:pt x="2759210" y="2057311"/>
                    </a:cubicBezTo>
                    <a:cubicBezTo>
                      <a:pt x="2759210" y="2350842"/>
                      <a:pt x="2697732" y="2629994"/>
                      <a:pt x="2586974" y="2882627"/>
                    </a:cubicBezTo>
                  </a:path>
                </a:pathLst>
              </a:custGeom>
              <a:noFill/>
              <a:ln w="38100" cap="rnd">
                <a:solidFill>
                  <a:srgbClr val="512698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E0C8EA4-FF7C-F948-A04A-5E7400821FAF}"/>
              </a:ext>
            </a:extLst>
          </p:cNvPr>
          <p:cNvGrpSpPr/>
          <p:nvPr/>
        </p:nvGrpSpPr>
        <p:grpSpPr>
          <a:xfrm>
            <a:off x="6751149" y="3873724"/>
            <a:ext cx="2303100" cy="2303156"/>
            <a:chOff x="7857994" y="3972561"/>
            <a:chExt cx="1774521" cy="1774564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40519DB8-1EA3-4A49-B4BB-9B3F8787C951}"/>
                </a:ext>
              </a:extLst>
            </p:cNvPr>
            <p:cNvSpPr/>
            <p:nvPr/>
          </p:nvSpPr>
          <p:spPr>
            <a:xfrm>
              <a:off x="7972297" y="4244732"/>
              <a:ext cx="1527579" cy="12825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50800" algn="ctr" fontAlgn="base">
                <a:spcAft>
                  <a:spcPts val="500"/>
                </a:spcAft>
              </a:pPr>
              <a:r>
                <a:rPr lang="en-GB" sz="1400" b="1" dirty="0">
                  <a:solidFill>
                    <a:srgbClr val="8B23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Pause (and ask) </a:t>
              </a:r>
              <a:br>
                <a:rPr lang="en-GB" sz="1400" b="1" dirty="0">
                  <a:solidFill>
                    <a:srgbClr val="0071B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200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do they think? Assume they were unaware of this issue. </a:t>
              </a:r>
            </a:p>
            <a:p>
              <a:pPr marL="50800" algn="ctr" fontAlgn="base">
                <a:spcAft>
                  <a:spcPts val="500"/>
                </a:spcAft>
              </a:pPr>
              <a:r>
                <a:rPr lang="en-GB" sz="1200" i="1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e.g. “It is so easy to forget – you probably weren’t even aware </a:t>
              </a:r>
              <a:br>
                <a:rPr lang="en-GB" sz="1200" i="1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200" i="1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doing this?”</a:t>
              </a:r>
            </a:p>
          </p:txBody>
        </p:sp>
        <p:grpSp>
          <p:nvGrpSpPr>
            <p:cNvPr id="55" name="Graphic 13">
              <a:extLst>
                <a:ext uri="{FF2B5EF4-FFF2-40B4-BE49-F238E27FC236}">
                  <a16:creationId xmlns:a16="http://schemas.microsoft.com/office/drawing/2014/main" id="{0E9C49C8-EF62-DD4A-B104-8D9D97C99BFC}"/>
                </a:ext>
              </a:extLst>
            </p:cNvPr>
            <p:cNvGrpSpPr/>
            <p:nvPr/>
          </p:nvGrpSpPr>
          <p:grpSpPr>
            <a:xfrm>
              <a:off x="7857994" y="3972561"/>
              <a:ext cx="1774521" cy="1774564"/>
              <a:chOff x="3338531" y="1492282"/>
              <a:chExt cx="4114519" cy="4114620"/>
            </a:xfrm>
            <a:noFill/>
          </p:grpSpPr>
          <p:sp>
            <p:nvSpPr>
              <p:cNvPr id="56" name="Freeform 55">
                <a:extLst>
                  <a:ext uri="{FF2B5EF4-FFF2-40B4-BE49-F238E27FC236}">
                    <a16:creationId xmlns:a16="http://schemas.microsoft.com/office/drawing/2014/main" id="{C5E89CEE-9D40-9448-9D55-4B0EAA4B3F15}"/>
                  </a:ext>
                </a:extLst>
              </p:cNvPr>
              <p:cNvSpPr/>
              <p:nvPr/>
            </p:nvSpPr>
            <p:spPr>
              <a:xfrm>
                <a:off x="3338531" y="2715744"/>
                <a:ext cx="2831517" cy="2891158"/>
              </a:xfrm>
              <a:custGeom>
                <a:avLst/>
                <a:gdLst>
                  <a:gd name="connsiteX0" fmla="*/ 2831517 w 2831517"/>
                  <a:gd name="connsiteY0" fmla="*/ 2740486 h 2891158"/>
                  <a:gd name="connsiteX1" fmla="*/ 2057260 w 2831517"/>
                  <a:gd name="connsiteY1" fmla="*/ 2891159 h 2891158"/>
                  <a:gd name="connsiteX2" fmla="*/ 0 w 2831517"/>
                  <a:gd name="connsiteY2" fmla="*/ 833848 h 2891158"/>
                  <a:gd name="connsiteX3" fmla="*/ 175995 w 2831517"/>
                  <a:gd name="connsiteY3" fmla="*/ 0 h 2891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31517" h="2891158">
                    <a:moveTo>
                      <a:pt x="2831517" y="2740486"/>
                    </a:moveTo>
                    <a:cubicBezTo>
                      <a:pt x="2592522" y="2837643"/>
                      <a:pt x="2331125" y="2891159"/>
                      <a:pt x="2057260" y="2891159"/>
                    </a:cubicBezTo>
                    <a:cubicBezTo>
                      <a:pt x="921079" y="2891159"/>
                      <a:pt x="0" y="1970057"/>
                      <a:pt x="0" y="833848"/>
                    </a:cubicBezTo>
                    <a:cubicBezTo>
                      <a:pt x="0" y="537006"/>
                      <a:pt x="62851" y="254871"/>
                      <a:pt x="175995" y="0"/>
                    </a:cubicBezTo>
                  </a:path>
                </a:pathLst>
              </a:custGeom>
              <a:noFill/>
              <a:ln w="38100" cap="rnd">
                <a:solidFill>
                  <a:srgbClr val="8B234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7" name="Freeform 56">
                <a:extLst>
                  <a:ext uri="{FF2B5EF4-FFF2-40B4-BE49-F238E27FC236}">
                    <a16:creationId xmlns:a16="http://schemas.microsoft.com/office/drawing/2014/main" id="{12CC6610-A77D-E642-87FF-56B50F334CE5}"/>
                  </a:ext>
                </a:extLst>
              </p:cNvPr>
              <p:cNvSpPr/>
              <p:nvPr/>
            </p:nvSpPr>
            <p:spPr>
              <a:xfrm>
                <a:off x="4693840" y="1492282"/>
                <a:ext cx="2759210" cy="2882627"/>
              </a:xfrm>
              <a:custGeom>
                <a:avLst/>
                <a:gdLst>
                  <a:gd name="connsiteX0" fmla="*/ 0 w 2759210"/>
                  <a:gd name="connsiteY0" fmla="*/ 122871 h 2882627"/>
                  <a:gd name="connsiteX1" fmla="*/ 701951 w 2759210"/>
                  <a:gd name="connsiteY1" fmla="*/ 0 h 2882627"/>
                  <a:gd name="connsiteX2" fmla="*/ 2759210 w 2759210"/>
                  <a:gd name="connsiteY2" fmla="*/ 2057311 h 2882627"/>
                  <a:gd name="connsiteX3" fmla="*/ 2586974 w 2759210"/>
                  <a:gd name="connsiteY3" fmla="*/ 2882627 h 2882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59210" h="2882627">
                    <a:moveTo>
                      <a:pt x="0" y="122871"/>
                    </a:moveTo>
                    <a:cubicBezTo>
                      <a:pt x="219039" y="43373"/>
                      <a:pt x="455439" y="0"/>
                      <a:pt x="701951" y="0"/>
                    </a:cubicBezTo>
                    <a:cubicBezTo>
                      <a:pt x="1838132" y="0"/>
                      <a:pt x="2759210" y="921102"/>
                      <a:pt x="2759210" y="2057311"/>
                    </a:cubicBezTo>
                    <a:cubicBezTo>
                      <a:pt x="2759210" y="2350842"/>
                      <a:pt x="2697732" y="2629994"/>
                      <a:pt x="2586974" y="2882627"/>
                    </a:cubicBezTo>
                  </a:path>
                </a:pathLst>
              </a:custGeom>
              <a:noFill/>
              <a:ln w="38100" cap="rnd">
                <a:solidFill>
                  <a:srgbClr val="8B234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E59D11D-DDF1-DD40-9E1A-A9A30EFCDA15}"/>
              </a:ext>
            </a:extLst>
          </p:cNvPr>
          <p:cNvGrpSpPr/>
          <p:nvPr/>
        </p:nvGrpSpPr>
        <p:grpSpPr>
          <a:xfrm>
            <a:off x="8706964" y="1569457"/>
            <a:ext cx="2837692" cy="2829637"/>
            <a:chOff x="7857994" y="3972561"/>
            <a:chExt cx="1774521" cy="1774564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105CDE13-3765-A848-92EE-A5F42A4BF538}"/>
                </a:ext>
              </a:extLst>
            </p:cNvPr>
            <p:cNvSpPr/>
            <p:nvPr/>
          </p:nvSpPr>
          <p:spPr>
            <a:xfrm>
              <a:off x="7986115" y="4352769"/>
              <a:ext cx="1527579" cy="1106793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 marL="50800" algn="ctr" fontAlgn="base">
                <a:spcAft>
                  <a:spcPts val="500"/>
                </a:spcAft>
              </a:pPr>
              <a:r>
                <a:rPr lang="en-GB" sz="1400" b="1" dirty="0">
                  <a:solidFill>
                    <a:srgbClr val="8B23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Solutions (or suggestions)</a:t>
              </a:r>
            </a:p>
            <a:p>
              <a:pPr marL="50800" algn="ctr" fontAlgn="base">
                <a:spcAft>
                  <a:spcPts val="500"/>
                </a:spcAft>
              </a:pPr>
              <a:r>
                <a:rPr lang="en-GB" sz="1200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Clearly request how you want their behaviour to change, agree the actual plan together</a:t>
              </a:r>
            </a:p>
            <a:p>
              <a:pPr marL="50800" algn="ctr" fontAlgn="base">
                <a:spcAft>
                  <a:spcPts val="500"/>
                </a:spcAft>
              </a:pPr>
              <a:r>
                <a:rPr lang="en-GB" sz="1200" i="1" dirty="0">
                  <a:solidFill>
                    <a:srgbClr val="0059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e.g. “We all need to stick to the guidelines. Should we talk to the whole team about staying safe during our breaks?”</a:t>
              </a:r>
            </a:p>
          </p:txBody>
        </p:sp>
        <p:grpSp>
          <p:nvGrpSpPr>
            <p:cNvPr id="60" name="Graphic 13">
              <a:extLst>
                <a:ext uri="{FF2B5EF4-FFF2-40B4-BE49-F238E27FC236}">
                  <a16:creationId xmlns:a16="http://schemas.microsoft.com/office/drawing/2014/main" id="{54B39B86-BE12-3E43-9BBF-9CA2D4B2A5F1}"/>
                </a:ext>
              </a:extLst>
            </p:cNvPr>
            <p:cNvGrpSpPr/>
            <p:nvPr/>
          </p:nvGrpSpPr>
          <p:grpSpPr>
            <a:xfrm>
              <a:off x="7857994" y="3972561"/>
              <a:ext cx="1774521" cy="1774564"/>
              <a:chOff x="3338531" y="1492282"/>
              <a:chExt cx="4114519" cy="4114620"/>
            </a:xfrm>
            <a:noFill/>
          </p:grpSpPr>
          <p:sp>
            <p:nvSpPr>
              <p:cNvPr id="61" name="Freeform 60">
                <a:extLst>
                  <a:ext uri="{FF2B5EF4-FFF2-40B4-BE49-F238E27FC236}">
                    <a16:creationId xmlns:a16="http://schemas.microsoft.com/office/drawing/2014/main" id="{2B66207C-C09C-5C4B-A6DC-7538362EE948}"/>
                  </a:ext>
                </a:extLst>
              </p:cNvPr>
              <p:cNvSpPr/>
              <p:nvPr/>
            </p:nvSpPr>
            <p:spPr>
              <a:xfrm>
                <a:off x="3338531" y="2715744"/>
                <a:ext cx="2831517" cy="2891158"/>
              </a:xfrm>
              <a:custGeom>
                <a:avLst/>
                <a:gdLst>
                  <a:gd name="connsiteX0" fmla="*/ 2831517 w 2831517"/>
                  <a:gd name="connsiteY0" fmla="*/ 2740486 h 2891158"/>
                  <a:gd name="connsiteX1" fmla="*/ 2057260 w 2831517"/>
                  <a:gd name="connsiteY1" fmla="*/ 2891159 h 2891158"/>
                  <a:gd name="connsiteX2" fmla="*/ 0 w 2831517"/>
                  <a:gd name="connsiteY2" fmla="*/ 833848 h 2891158"/>
                  <a:gd name="connsiteX3" fmla="*/ 175995 w 2831517"/>
                  <a:gd name="connsiteY3" fmla="*/ 0 h 2891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31517" h="2891158">
                    <a:moveTo>
                      <a:pt x="2831517" y="2740486"/>
                    </a:moveTo>
                    <a:cubicBezTo>
                      <a:pt x="2592522" y="2837643"/>
                      <a:pt x="2331125" y="2891159"/>
                      <a:pt x="2057260" y="2891159"/>
                    </a:cubicBezTo>
                    <a:cubicBezTo>
                      <a:pt x="921079" y="2891159"/>
                      <a:pt x="0" y="1970057"/>
                      <a:pt x="0" y="833848"/>
                    </a:cubicBezTo>
                    <a:cubicBezTo>
                      <a:pt x="0" y="537006"/>
                      <a:pt x="62851" y="254871"/>
                      <a:pt x="175995" y="0"/>
                    </a:cubicBezTo>
                  </a:path>
                </a:pathLst>
              </a:custGeom>
              <a:noFill/>
              <a:ln w="38100" cap="rnd">
                <a:solidFill>
                  <a:srgbClr val="8B234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62" name="Freeform 61">
                <a:extLst>
                  <a:ext uri="{FF2B5EF4-FFF2-40B4-BE49-F238E27FC236}">
                    <a16:creationId xmlns:a16="http://schemas.microsoft.com/office/drawing/2014/main" id="{0E9CD0AF-8498-1248-B2C5-90244194D59C}"/>
                  </a:ext>
                </a:extLst>
              </p:cNvPr>
              <p:cNvSpPr/>
              <p:nvPr/>
            </p:nvSpPr>
            <p:spPr>
              <a:xfrm>
                <a:off x="4693840" y="1492282"/>
                <a:ext cx="2759210" cy="2882627"/>
              </a:xfrm>
              <a:custGeom>
                <a:avLst/>
                <a:gdLst>
                  <a:gd name="connsiteX0" fmla="*/ 0 w 2759210"/>
                  <a:gd name="connsiteY0" fmla="*/ 122871 h 2882627"/>
                  <a:gd name="connsiteX1" fmla="*/ 701951 w 2759210"/>
                  <a:gd name="connsiteY1" fmla="*/ 0 h 2882627"/>
                  <a:gd name="connsiteX2" fmla="*/ 2759210 w 2759210"/>
                  <a:gd name="connsiteY2" fmla="*/ 2057311 h 2882627"/>
                  <a:gd name="connsiteX3" fmla="*/ 2586974 w 2759210"/>
                  <a:gd name="connsiteY3" fmla="*/ 2882627 h 2882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59210" h="2882627">
                    <a:moveTo>
                      <a:pt x="0" y="122871"/>
                    </a:moveTo>
                    <a:cubicBezTo>
                      <a:pt x="219039" y="43373"/>
                      <a:pt x="455439" y="0"/>
                      <a:pt x="701951" y="0"/>
                    </a:cubicBezTo>
                    <a:cubicBezTo>
                      <a:pt x="1838132" y="0"/>
                      <a:pt x="2759210" y="921102"/>
                      <a:pt x="2759210" y="2057311"/>
                    </a:cubicBezTo>
                    <a:cubicBezTo>
                      <a:pt x="2759210" y="2350842"/>
                      <a:pt x="2697732" y="2629994"/>
                      <a:pt x="2586974" y="2882627"/>
                    </a:cubicBezTo>
                  </a:path>
                </a:pathLst>
              </a:custGeom>
              <a:noFill/>
              <a:ln w="38100" cap="rnd">
                <a:solidFill>
                  <a:srgbClr val="8B234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7D090B29-7E98-4A1F-929A-0329FC7A8E45}"/>
              </a:ext>
            </a:extLst>
          </p:cNvPr>
          <p:cNvSpPr/>
          <p:nvPr/>
        </p:nvSpPr>
        <p:spPr>
          <a:xfrm>
            <a:off x="598086" y="2352660"/>
            <a:ext cx="293182" cy="297833"/>
          </a:xfrm>
          <a:prstGeom prst="ellipse">
            <a:avLst/>
          </a:prstGeom>
          <a:solidFill>
            <a:srgbClr val="00594C"/>
          </a:solidFill>
          <a:ln w="12700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42AE3-A67E-4088-9B06-788C00A3A5A9}"/>
              </a:ext>
            </a:extLst>
          </p:cNvPr>
          <p:cNvSpPr txBox="1"/>
          <p:nvPr/>
        </p:nvSpPr>
        <p:spPr>
          <a:xfrm>
            <a:off x="636045" y="2305195"/>
            <a:ext cx="20935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1</a:t>
            </a: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108A1CC-266B-43C5-B128-C3CA93FD6460}"/>
              </a:ext>
            </a:extLst>
          </p:cNvPr>
          <p:cNvSpPr/>
          <p:nvPr/>
        </p:nvSpPr>
        <p:spPr>
          <a:xfrm>
            <a:off x="2552088" y="4490783"/>
            <a:ext cx="293182" cy="297833"/>
          </a:xfrm>
          <a:prstGeom prst="ellipse">
            <a:avLst/>
          </a:prstGeom>
          <a:solidFill>
            <a:srgbClr val="512698"/>
          </a:solidFill>
          <a:ln w="12700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59C8897-60F6-4CC9-A3B6-E2FDAB0DAF3A}"/>
              </a:ext>
            </a:extLst>
          </p:cNvPr>
          <p:cNvSpPr txBox="1"/>
          <p:nvPr/>
        </p:nvSpPr>
        <p:spPr>
          <a:xfrm>
            <a:off x="2592978" y="4438164"/>
            <a:ext cx="20935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2</a:t>
            </a: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3519668-517D-4F84-A2B3-C47879721B07}"/>
              </a:ext>
            </a:extLst>
          </p:cNvPr>
          <p:cNvSpPr/>
          <p:nvPr/>
        </p:nvSpPr>
        <p:spPr>
          <a:xfrm>
            <a:off x="4561023" y="2266778"/>
            <a:ext cx="293182" cy="297833"/>
          </a:xfrm>
          <a:prstGeom prst="ellipse">
            <a:avLst/>
          </a:prstGeom>
          <a:solidFill>
            <a:srgbClr val="512698"/>
          </a:solidFill>
          <a:ln w="12700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2E1B432-D6FD-45D4-BACC-E92D77184FCD}"/>
              </a:ext>
            </a:extLst>
          </p:cNvPr>
          <p:cNvSpPr/>
          <p:nvPr/>
        </p:nvSpPr>
        <p:spPr>
          <a:xfrm>
            <a:off x="6735077" y="4361757"/>
            <a:ext cx="293182" cy="297833"/>
          </a:xfrm>
          <a:prstGeom prst="ellipse">
            <a:avLst/>
          </a:prstGeom>
          <a:solidFill>
            <a:srgbClr val="8B2346"/>
          </a:solidFill>
          <a:ln w="12700" cap="flat">
            <a:solidFill>
              <a:srgbClr val="8B2346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A7695A7-8615-4399-822F-D5A1F6D23151}"/>
              </a:ext>
            </a:extLst>
          </p:cNvPr>
          <p:cNvSpPr/>
          <p:nvPr/>
        </p:nvSpPr>
        <p:spPr>
          <a:xfrm>
            <a:off x="8704531" y="2248788"/>
            <a:ext cx="293182" cy="297833"/>
          </a:xfrm>
          <a:prstGeom prst="ellipse">
            <a:avLst/>
          </a:prstGeom>
          <a:solidFill>
            <a:srgbClr val="8B2346"/>
          </a:solidFill>
          <a:ln w="12700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B6E5A93-0E69-445C-8478-522593A74487}"/>
              </a:ext>
            </a:extLst>
          </p:cNvPr>
          <p:cNvSpPr txBox="1"/>
          <p:nvPr/>
        </p:nvSpPr>
        <p:spPr>
          <a:xfrm>
            <a:off x="4610720" y="2228926"/>
            <a:ext cx="20935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3</a:t>
            </a: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D9EE727-615F-49F5-A095-C79DD00D638F}"/>
              </a:ext>
            </a:extLst>
          </p:cNvPr>
          <p:cNvSpPr txBox="1"/>
          <p:nvPr/>
        </p:nvSpPr>
        <p:spPr>
          <a:xfrm>
            <a:off x="6774191" y="4326008"/>
            <a:ext cx="20935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</a:rPr>
              <a:t>4</a:t>
            </a: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F75C6C8-3FDB-4EF0-80F6-A7986C8C2FA0}"/>
              </a:ext>
            </a:extLst>
          </p:cNvPr>
          <p:cNvSpPr txBox="1"/>
          <p:nvPr/>
        </p:nvSpPr>
        <p:spPr>
          <a:xfrm>
            <a:off x="8742717" y="2210956"/>
            <a:ext cx="20935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</a:rPr>
              <a:t>5</a:t>
            </a: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365831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A0E7B213AE44182126F00D506DBF1" ma:contentTypeVersion="9" ma:contentTypeDescription="Create a new document." ma:contentTypeScope="" ma:versionID="5392ffa00b60e4633b06caeca8198bc3">
  <xsd:schema xmlns:xsd="http://www.w3.org/2001/XMLSchema" xmlns:xs="http://www.w3.org/2001/XMLSchema" xmlns:p="http://schemas.microsoft.com/office/2006/metadata/properties" xmlns:ns2="d24c038f-4fa9-4144-8437-7c0b9195f6f1" targetNamespace="http://schemas.microsoft.com/office/2006/metadata/properties" ma:root="true" ma:fieldsID="eaf261d60019cbd7d013ba907f8aec15" ns2:_="">
    <xsd:import namespace="d24c038f-4fa9-4144-8437-7c0b9195f6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4c038f-4fa9-4144-8437-7c0b9195f6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6F4770-9E58-4EAE-97DD-91DE16FA43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4c038f-4fa9-4144-8437-7c0b9195f6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A25A27-001A-4F81-A200-C748B294AE4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24c038f-4fa9-4144-8437-7c0b9195f6f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0573ACC-E491-48A6-B112-D30C3281A3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777</Words>
  <Application>Microsoft Office PowerPoint</Application>
  <PresentationFormat>Widescreen</PresentationFormat>
  <Paragraphs>63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Frutiger LT Std 45 Light</vt:lpstr>
      <vt:lpstr>Frutiger LT Std 55 Roman</vt:lpstr>
      <vt:lpstr>Office Theme</vt:lpstr>
      <vt:lpstr>Hints and tips: Crucial conversation lines to control COVID-19 </vt:lpstr>
      <vt:lpstr>PowerPoint Presentation</vt:lpstr>
      <vt:lpstr>PowerPoint Presentation</vt:lpstr>
      <vt:lpstr>Covid-19: How to keep yourself and others safe when there are concerns</vt:lpstr>
      <vt:lpstr>Having a difficult conversation using the POIPS framework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Hurley</dc:creator>
  <cp:lastModifiedBy>PENROSE, Naomi (THE ROBERT JONES AND AGNES HUNT ORTHOPAEDIC HOSPITAL NHS FOUNDATION TRUST)</cp:lastModifiedBy>
  <cp:revision>45</cp:revision>
  <dcterms:modified xsi:type="dcterms:W3CDTF">2022-02-10T15:32:29Z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0x0101003ADA0E7B213AE44182126F00D506DBF1</vt:lpwstr>
  </property>
</Properties>
</file>